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handoutMasterIdLst>
    <p:handoutMasterId r:id="rId30"/>
  </p:handoutMasterIdLst>
  <p:sldIdLst>
    <p:sldId id="376" r:id="rId2"/>
    <p:sldId id="385" r:id="rId3"/>
    <p:sldId id="321" r:id="rId4"/>
    <p:sldId id="326" r:id="rId5"/>
    <p:sldId id="388" r:id="rId6"/>
    <p:sldId id="355" r:id="rId7"/>
    <p:sldId id="280" r:id="rId8"/>
    <p:sldId id="393" r:id="rId9"/>
    <p:sldId id="378" r:id="rId10"/>
    <p:sldId id="379" r:id="rId11"/>
    <p:sldId id="380" r:id="rId12"/>
    <p:sldId id="332" r:id="rId13"/>
    <p:sldId id="390" r:id="rId14"/>
    <p:sldId id="368" r:id="rId15"/>
    <p:sldId id="392" r:id="rId16"/>
    <p:sldId id="364" r:id="rId17"/>
    <p:sldId id="365" r:id="rId18"/>
    <p:sldId id="394" r:id="rId19"/>
    <p:sldId id="338" r:id="rId20"/>
    <p:sldId id="342" r:id="rId21"/>
    <p:sldId id="341" r:id="rId22"/>
    <p:sldId id="370" r:id="rId23"/>
    <p:sldId id="373" r:id="rId24"/>
    <p:sldId id="389" r:id="rId25"/>
    <p:sldId id="387" r:id="rId26"/>
    <p:sldId id="391" r:id="rId27"/>
    <p:sldId id="372" r:id="rId28"/>
  </p:sldIdLst>
  <p:sldSz cx="9906000" cy="6858000" type="A4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pos="5388" userDrawn="1">
          <p15:clr>
            <a:srgbClr val="A4A3A4"/>
          </p15:clr>
        </p15:guide>
        <p15:guide id="3" orient="horz" pos="42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h Jeung Hwan" initials="OJH" lastIdx="2" clrIdx="0">
    <p:extLst>
      <p:ext uri="{19B8F6BF-5375-455C-9EA6-DF929625EA0E}">
        <p15:presenceInfo xmlns:p15="http://schemas.microsoft.com/office/powerpoint/2012/main" userId="466d52d86a07d8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004686"/>
    <a:srgbClr val="015F85"/>
    <a:srgbClr val="6363FD"/>
    <a:srgbClr val="4362FF"/>
    <a:srgbClr val="0020C0"/>
    <a:srgbClr val="001787"/>
    <a:srgbClr val="3A3838"/>
    <a:srgbClr val="0017C4"/>
    <a:srgbClr val="0013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1" autoAdjust="0"/>
    <p:restoredTop sz="93561" autoAdjust="0"/>
  </p:normalViewPr>
  <p:slideViewPr>
    <p:cSldViewPr snapToGrid="0">
      <p:cViewPr varScale="1">
        <p:scale>
          <a:sx n="106" d="100"/>
          <a:sy n="106" d="100"/>
        </p:scale>
        <p:origin x="1448" y="184"/>
      </p:cViewPr>
      <p:guideLst>
        <p:guide orient="horz" pos="164"/>
        <p:guide pos="5388"/>
        <p:guide orient="horz" pos="42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4320"/>
    </p:cViewPr>
  </p:sorterViewPr>
  <p:notesViewPr>
    <p:cSldViewPr snapToGrid="0">
      <p:cViewPr varScale="1">
        <p:scale>
          <a:sx n="88" d="100"/>
          <a:sy n="88" d="100"/>
        </p:scale>
        <p:origin x="291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8271632248461459E-2"/>
          <c:y val="0.77324596621935071"/>
          <c:w val="0"/>
          <c:h val="5.87552673480324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03FD763-B418-49A4-A07C-6DFF25DBAF1D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81B142B-B3E8-496D-AFC3-94E964A44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36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2642F1B-F0D9-43EB-A046-65F9EA55EA4A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55688" y="1279525"/>
            <a:ext cx="4987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804F835-ECF3-4CCD-AF58-403C71EF42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79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87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838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2E0BF-A8A7-470F-820D-14993449CA5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083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337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012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11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44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094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2E0BF-A8A7-470F-820D-14993449CA5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0735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3357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도표 옆 수치 재검토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2887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0117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7062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607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952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609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2E0BF-A8A7-470F-820D-14993449CA5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527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F835-ECF3-4CCD-AF58-403C71EF429E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7306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2E0BF-A8A7-470F-820D-14993449CA57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076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656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06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8800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456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734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091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2938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250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87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64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844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60AA3-D71B-452D-98B5-AAF7D6D8373C}" type="datetimeFigureOut">
              <a:rPr lang="ko-KR" altLang="en-US" smtClean="0"/>
              <a:pPr/>
              <a:t>2022. 8. 24.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3E324-2F0B-4C86-B56C-C1273E60D5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15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20.gif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7.emf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microsoft.com/office/2007/relationships/hdphoto" Target="../media/hdphoto1.wdp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" y="0"/>
            <a:ext cx="9918798" cy="6858000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601884" y="490468"/>
            <a:ext cx="7484842" cy="2049500"/>
            <a:chOff x="252173" y="4778140"/>
            <a:chExt cx="5550283" cy="792207"/>
          </a:xfrm>
        </p:grpSpPr>
        <p:sp>
          <p:nvSpPr>
            <p:cNvPr id="7" name="TextBox 6"/>
            <p:cNvSpPr txBox="1"/>
            <p:nvPr/>
          </p:nvSpPr>
          <p:spPr>
            <a:xfrm>
              <a:off x="252173" y="4778140"/>
              <a:ext cx="5550282" cy="443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50" dirty="0">
                  <a:solidFill>
                    <a:schemeClr val="bg1"/>
                  </a:solidFill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Ghana Accra Youth Center Construction </a:t>
              </a:r>
              <a:r>
                <a:rPr lang="en-US" altLang="ko-KR" sz="4400" dirty="0">
                  <a:solidFill>
                    <a:schemeClr val="bg1"/>
                  </a:solidFill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Sponsorship Proposal</a:t>
              </a:r>
              <a:endParaRPr lang="en-US" altLang="ko-KR" sz="28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2173" y="5415690"/>
              <a:ext cx="5550283" cy="15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bg1"/>
                  </a:solidFill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Ghana Youth Special Mind Project to Cultivate Global Leaders</a:t>
              </a:r>
            </a:p>
          </p:txBody>
        </p:sp>
      </p:grp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601" y="517237"/>
            <a:ext cx="1527999" cy="41563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0B41C67-7F6E-4D12-A567-E7FA891B1B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47"/>
          <a:stretch/>
        </p:blipFill>
        <p:spPr>
          <a:xfrm>
            <a:off x="-9246" y="2971801"/>
            <a:ext cx="9915246" cy="3886199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BD61C699-6A4E-4DBB-8275-590B320C7824}"/>
              </a:ext>
            </a:extLst>
          </p:cNvPr>
          <p:cNvSpPr/>
          <p:nvPr/>
        </p:nvSpPr>
        <p:spPr>
          <a:xfrm>
            <a:off x="6186908" y="6488668"/>
            <a:ext cx="3467616" cy="369332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differ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picture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605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743419" y="346146"/>
            <a:ext cx="2765642" cy="456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rPr>
              <a:t>Contents</a:t>
            </a:r>
            <a:endParaRPr lang="en-US" altLang="ko-KR" sz="1400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ea typeface="Adobe 고딕 Std B" pitchFamily="34" charset="-127"/>
              <a:cs typeface="Arial" panose="020B0604020202020204" pitchFamily="34" charset="0"/>
            </a:endParaRPr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82"/>
          <a:stretch>
            <a:fillRect/>
          </a:stretch>
        </p:blipFill>
        <p:spPr>
          <a:xfrm>
            <a:off x="7458347" y="-200882"/>
            <a:ext cx="1803306" cy="1801121"/>
          </a:xfrm>
          <a:prstGeom prst="rect">
            <a:avLst/>
          </a:prstGeom>
        </p:spPr>
      </p:pic>
      <p:cxnSp>
        <p:nvCxnSpPr>
          <p:cNvPr id="6" name="직선 연결선 32">
            <a:extLst>
              <a:ext uri="{FF2B5EF4-FFF2-40B4-BE49-F238E27FC236}">
                <a16:creationId xmlns:a16="http://schemas.microsoft.com/office/drawing/2014/main" id="{DBF75B9A-016D-2572-0D20-7A3C223B8E49}"/>
              </a:ext>
            </a:extLst>
          </p:cNvPr>
          <p:cNvCxnSpPr>
            <a:cxnSpLocks/>
          </p:cNvCxnSpPr>
          <p:nvPr/>
        </p:nvCxnSpPr>
        <p:spPr>
          <a:xfrm>
            <a:off x="732012" y="6873274"/>
            <a:ext cx="6881492" cy="0"/>
          </a:xfrm>
          <a:prstGeom prst="line">
            <a:avLst/>
          </a:prstGeom>
          <a:ln w="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07B1A9A-B3EC-CDB1-1E96-41F75C122936}"/>
              </a:ext>
            </a:extLst>
          </p:cNvPr>
          <p:cNvGrpSpPr/>
          <p:nvPr/>
        </p:nvGrpSpPr>
        <p:grpSpPr>
          <a:xfrm>
            <a:off x="817880" y="1035686"/>
            <a:ext cx="7218308" cy="646331"/>
            <a:chOff x="817880" y="1085190"/>
            <a:chExt cx="7218308" cy="64633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4AED041-6360-1B2B-A58F-AA9F7BFD075F}"/>
                </a:ext>
              </a:extLst>
            </p:cNvPr>
            <p:cNvSpPr txBox="1"/>
            <p:nvPr/>
          </p:nvSpPr>
          <p:spPr>
            <a:xfrm>
              <a:off x="4629150" y="1087490"/>
              <a:ext cx="3407038" cy="614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Iyf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Programs</a:t>
              </a:r>
              <a:endPara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D52D62-2075-20D3-FA66-1525485A61EA}"/>
                </a:ext>
              </a:extLst>
            </p:cNvPr>
            <p:cNvSpPr txBox="1"/>
            <p:nvPr/>
          </p:nvSpPr>
          <p:spPr>
            <a:xfrm>
              <a:off x="817880" y="1085190"/>
              <a:ext cx="32796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01 Organization Introduction</a:t>
              </a:r>
            </a:p>
            <a:p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D799E6E-83E2-D933-1F3F-94F30DED1C20}"/>
              </a:ext>
            </a:extLst>
          </p:cNvPr>
          <p:cNvGrpSpPr/>
          <p:nvPr/>
        </p:nvGrpSpPr>
        <p:grpSpPr>
          <a:xfrm>
            <a:off x="814216" y="1797685"/>
            <a:ext cx="7221971" cy="1998418"/>
            <a:chOff x="814216" y="1871472"/>
            <a:chExt cx="7221971" cy="199841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67D92E3-05BD-6FC5-2909-70742174EF3C}"/>
                </a:ext>
              </a:extLst>
            </p:cNvPr>
            <p:cNvSpPr txBox="1"/>
            <p:nvPr/>
          </p:nvSpPr>
          <p:spPr>
            <a:xfrm>
              <a:off x="4629150" y="1872740"/>
              <a:ext cx="3407037" cy="1997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General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Background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Problems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Solutions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Summarized Systematic Approach</a:t>
              </a:r>
              <a:b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</a:b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Main Activity and Goal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Goal Analysis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6228E1-5B5D-866A-2394-2DC2D406CFBD}"/>
                </a:ext>
              </a:extLst>
            </p:cNvPr>
            <p:cNvSpPr txBox="1"/>
            <p:nvPr/>
          </p:nvSpPr>
          <p:spPr>
            <a:xfrm>
              <a:off x="814216" y="1871472"/>
              <a:ext cx="24964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02 Motivation</a:t>
              </a:r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BB8E680-6107-EC4B-2888-82EB3F2C5D9B}"/>
              </a:ext>
            </a:extLst>
          </p:cNvPr>
          <p:cNvGrpSpPr/>
          <p:nvPr/>
        </p:nvGrpSpPr>
        <p:grpSpPr>
          <a:xfrm>
            <a:off x="812800" y="3951691"/>
            <a:ext cx="7878213" cy="617706"/>
            <a:chOff x="812800" y="3881600"/>
            <a:chExt cx="7878213" cy="61770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491F201-0544-13A1-6982-CAA727538C59}"/>
                </a:ext>
              </a:extLst>
            </p:cNvPr>
            <p:cNvSpPr txBox="1"/>
            <p:nvPr/>
          </p:nvSpPr>
          <p:spPr>
            <a:xfrm>
              <a:off x="4629150" y="3885292"/>
              <a:ext cx="4061863" cy="614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Overview of Ghana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Current Status Of Accra Area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EB00B-54C7-3690-A9BB-5D849C6D16ED}"/>
                </a:ext>
              </a:extLst>
            </p:cNvPr>
            <p:cNvSpPr txBox="1"/>
            <p:nvPr/>
          </p:nvSpPr>
          <p:spPr>
            <a:xfrm>
              <a:off x="812800" y="3881600"/>
              <a:ext cx="32796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03 Introduction of Country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C90F33B-3AE5-BE25-3FDF-B3F0FAD4A7F0}"/>
              </a:ext>
            </a:extLst>
          </p:cNvPr>
          <p:cNvGrpSpPr/>
          <p:nvPr/>
        </p:nvGrpSpPr>
        <p:grpSpPr>
          <a:xfrm>
            <a:off x="814216" y="6150381"/>
            <a:ext cx="7339758" cy="369332"/>
            <a:chOff x="814216" y="6192069"/>
            <a:chExt cx="7339758" cy="3693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561A9C8-8E11-F2CE-F1D8-9AFD425A134C}"/>
                </a:ext>
              </a:extLst>
            </p:cNvPr>
            <p:cNvSpPr txBox="1"/>
            <p:nvPr/>
          </p:nvSpPr>
          <p:spPr>
            <a:xfrm>
              <a:off x="4629150" y="6192069"/>
              <a:ext cx="3524824" cy="337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Budget List</a:t>
              </a:r>
              <a:endPara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FD3326-EADD-3823-D601-C9A722065CA7}"/>
                </a:ext>
              </a:extLst>
            </p:cNvPr>
            <p:cNvSpPr txBox="1"/>
            <p:nvPr/>
          </p:nvSpPr>
          <p:spPr>
            <a:xfrm>
              <a:off x="814216" y="6192069"/>
              <a:ext cx="24964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06 Project Budget</a:t>
              </a:r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198DB3D-DF12-3DB8-D5B5-0A7E4ECF8873}"/>
              </a:ext>
            </a:extLst>
          </p:cNvPr>
          <p:cNvGrpSpPr/>
          <p:nvPr/>
        </p:nvGrpSpPr>
        <p:grpSpPr>
          <a:xfrm>
            <a:off x="827996" y="4691582"/>
            <a:ext cx="7876797" cy="612155"/>
            <a:chOff x="814216" y="4691582"/>
            <a:chExt cx="7876797" cy="6121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D32543-37E4-5CCF-CB9B-B932AB4D57EB}"/>
                </a:ext>
              </a:extLst>
            </p:cNvPr>
            <p:cNvSpPr txBox="1"/>
            <p:nvPr/>
          </p:nvSpPr>
          <p:spPr>
            <a:xfrm>
              <a:off x="814216" y="4718616"/>
              <a:ext cx="24964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04 Contents of Project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BAFF6E-4D24-FCA8-87F8-268B80F6EE46}"/>
                </a:ext>
              </a:extLst>
            </p:cNvPr>
            <p:cNvSpPr txBox="1"/>
            <p:nvPr/>
          </p:nvSpPr>
          <p:spPr>
            <a:xfrm>
              <a:off x="4629150" y="4691582"/>
              <a:ext cx="4061863" cy="61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Purpose and Content Of Project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 dirty="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Facilities and Details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47EB552-B096-F353-2E9C-B3E8F6FBF3AB}"/>
              </a:ext>
            </a:extLst>
          </p:cNvPr>
          <p:cNvGrpSpPr/>
          <p:nvPr/>
        </p:nvGrpSpPr>
        <p:grpSpPr>
          <a:xfrm>
            <a:off x="827996" y="5518777"/>
            <a:ext cx="7339758" cy="369541"/>
            <a:chOff x="814216" y="5518777"/>
            <a:chExt cx="7339758" cy="36954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B347E2-25D4-9E58-F3C4-8985C41740AF}"/>
                </a:ext>
              </a:extLst>
            </p:cNvPr>
            <p:cNvSpPr txBox="1"/>
            <p:nvPr/>
          </p:nvSpPr>
          <p:spPr>
            <a:xfrm>
              <a:off x="814216" y="5518986"/>
              <a:ext cx="24964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05 Project Plan</a:t>
              </a:r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1B1006-C15D-451C-B7A8-055B1AFA2F35}"/>
                </a:ext>
              </a:extLst>
            </p:cNvPr>
            <p:cNvSpPr txBox="1"/>
            <p:nvPr/>
          </p:nvSpPr>
          <p:spPr>
            <a:xfrm>
              <a:off x="4629150" y="5518777"/>
              <a:ext cx="3524824" cy="337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200">
                  <a:solidFill>
                    <a:schemeClr val="bg1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- Implementation Schedule Plan</a:t>
              </a:r>
              <a:endPara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endParaRPr>
            </a:p>
          </p:txBody>
        </p:sp>
      </p:grpSp>
      <p:cxnSp>
        <p:nvCxnSpPr>
          <p:cNvPr id="41" name="직선 연결선 49">
            <a:extLst>
              <a:ext uri="{FF2B5EF4-FFF2-40B4-BE49-F238E27FC236}">
                <a16:creationId xmlns:a16="http://schemas.microsoft.com/office/drawing/2014/main" id="{4CE960A6-76C0-0226-0B45-E12EC51A6D1A}"/>
              </a:ext>
            </a:extLst>
          </p:cNvPr>
          <p:cNvCxnSpPr>
            <a:cxnSpLocks/>
          </p:cNvCxnSpPr>
          <p:nvPr/>
        </p:nvCxnSpPr>
        <p:spPr>
          <a:xfrm>
            <a:off x="827996" y="1797685"/>
            <a:ext cx="6881492" cy="0"/>
          </a:xfrm>
          <a:prstGeom prst="line">
            <a:avLst/>
          </a:prstGeom>
          <a:ln w="635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49">
            <a:extLst>
              <a:ext uri="{FF2B5EF4-FFF2-40B4-BE49-F238E27FC236}">
                <a16:creationId xmlns:a16="http://schemas.microsoft.com/office/drawing/2014/main" id="{2B6FB68F-3B4C-EBC6-5508-E4E8B5BEC097}"/>
              </a:ext>
            </a:extLst>
          </p:cNvPr>
          <p:cNvCxnSpPr>
            <a:cxnSpLocks/>
          </p:cNvCxnSpPr>
          <p:nvPr/>
        </p:nvCxnSpPr>
        <p:spPr>
          <a:xfrm>
            <a:off x="827996" y="3910528"/>
            <a:ext cx="6881492" cy="0"/>
          </a:xfrm>
          <a:prstGeom prst="line">
            <a:avLst/>
          </a:prstGeom>
          <a:ln w="635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49">
            <a:extLst>
              <a:ext uri="{FF2B5EF4-FFF2-40B4-BE49-F238E27FC236}">
                <a16:creationId xmlns:a16="http://schemas.microsoft.com/office/drawing/2014/main" id="{9E97FA4E-6E81-B8AE-97C3-D87CD6DBDB0B}"/>
              </a:ext>
            </a:extLst>
          </p:cNvPr>
          <p:cNvCxnSpPr>
            <a:cxnSpLocks/>
          </p:cNvCxnSpPr>
          <p:nvPr/>
        </p:nvCxnSpPr>
        <p:spPr>
          <a:xfrm>
            <a:off x="827996" y="4691582"/>
            <a:ext cx="6881492" cy="0"/>
          </a:xfrm>
          <a:prstGeom prst="line">
            <a:avLst/>
          </a:prstGeom>
          <a:ln w="635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49">
            <a:extLst>
              <a:ext uri="{FF2B5EF4-FFF2-40B4-BE49-F238E27FC236}">
                <a16:creationId xmlns:a16="http://schemas.microsoft.com/office/drawing/2014/main" id="{1BF5E136-1F7E-99EB-DFBE-2C17A3CAB9B0}"/>
              </a:ext>
            </a:extLst>
          </p:cNvPr>
          <p:cNvCxnSpPr>
            <a:cxnSpLocks/>
          </p:cNvCxnSpPr>
          <p:nvPr/>
        </p:nvCxnSpPr>
        <p:spPr>
          <a:xfrm>
            <a:off x="827996" y="5477585"/>
            <a:ext cx="6881492" cy="0"/>
          </a:xfrm>
          <a:prstGeom prst="line">
            <a:avLst/>
          </a:prstGeom>
          <a:ln w="635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49">
            <a:extLst>
              <a:ext uri="{FF2B5EF4-FFF2-40B4-BE49-F238E27FC236}">
                <a16:creationId xmlns:a16="http://schemas.microsoft.com/office/drawing/2014/main" id="{8B98DEA5-728B-B6DC-F4EC-8C92272E59DA}"/>
              </a:ext>
            </a:extLst>
          </p:cNvPr>
          <p:cNvCxnSpPr>
            <a:cxnSpLocks/>
          </p:cNvCxnSpPr>
          <p:nvPr/>
        </p:nvCxnSpPr>
        <p:spPr>
          <a:xfrm>
            <a:off x="827996" y="6111421"/>
            <a:ext cx="6881492" cy="0"/>
          </a:xfrm>
          <a:prstGeom prst="line">
            <a:avLst/>
          </a:prstGeom>
          <a:ln w="635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52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80368" y="5829786"/>
            <a:ext cx="5061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Arial" panose="020B0604020202020204" pitchFamily="34" charset="0"/>
                <a:ea typeface="10X10 Bold" pitchFamily="50" charset="-127"/>
                <a:cs typeface="Arial" panose="020B0604020202020204" pitchFamily="34" charset="0"/>
              </a:rPr>
              <a:t>01  </a:t>
            </a:r>
            <a:r>
              <a:rPr lang="en-US" altLang="ko-KR" sz="2800" dirty="0">
                <a:solidFill>
                  <a:schemeClr val="bg1"/>
                </a:solidFill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Organization Introduction	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21BD2AF-8B67-4C7A-A692-05DF5543B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F8CDAF-3A13-40DE-8D57-1483CDD6829E}"/>
              </a:ext>
            </a:extLst>
          </p:cNvPr>
          <p:cNvSpPr txBox="1"/>
          <p:nvPr/>
        </p:nvSpPr>
        <p:spPr>
          <a:xfrm>
            <a:off x="4671647" y="5978656"/>
            <a:ext cx="5190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800" dirty="0">
                <a:solidFill>
                  <a:srgbClr val="FFFFFF"/>
                </a:solidFill>
                <a:latin typeface="Arial" panose="020B0604020202020204" pitchFamily="34" charset="0"/>
                <a:ea typeface="10X10" panose="020D0604000000000000" pitchFamily="50" charset="-127"/>
                <a:cs typeface="Arial" panose="020B0604020202020204" pitchFamily="34" charset="0"/>
              </a:rPr>
              <a:t>01 </a:t>
            </a:r>
            <a:r>
              <a:rPr lang="en-US" altLang="ko-KR" sz="28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Introduction of Organization</a:t>
            </a:r>
            <a:endParaRPr lang="en-US" altLang="ko-KR" sz="2000" dirty="0">
              <a:solidFill>
                <a:srgbClr val="FFFFFF"/>
              </a:solidFill>
              <a:latin typeface="Arial" panose="020B0604020202020204" pitchFamily="34" charset="0"/>
              <a:ea typeface="10X10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096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35810" y="1321269"/>
            <a:ext cx="5058590" cy="1255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300" dirty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  <a:sym typeface="Malgun Gothic"/>
              </a:rPr>
              <a:t>IYF was established in 2001 as an International youth organization and NGO based on a Christian mindset, to raise leaders with a global insight through international cultural exchange activities and provide realistic solutions to youth problems in the global village.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12" name="TextBox 11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01 INTRODUCTION </a:t>
              </a:r>
              <a:r>
                <a:rPr lang="ko-KR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｜ </a:t>
              </a:r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IYF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International Youth Fellowship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894347-7F03-4942-BA43-5B03B3152842}"/>
              </a:ext>
            </a:extLst>
          </p:cNvPr>
          <p:cNvSpPr/>
          <p:nvPr/>
        </p:nvSpPr>
        <p:spPr>
          <a:xfrm>
            <a:off x="6127830" y="9428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>
                <a:solidFill>
                  <a:srgbClr val="000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Worldwide</a:t>
            </a:r>
          </a:p>
          <a:p>
            <a:r>
              <a:rPr lang="en-US" altLang="ko-KR" dirty="0">
                <a:solidFill>
                  <a:srgbClr val="000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Branches Details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CB01981-F9C1-4211-B426-BF8C7A8F2968}"/>
              </a:ext>
            </a:extLst>
          </p:cNvPr>
          <p:cNvSpPr/>
          <p:nvPr/>
        </p:nvSpPr>
        <p:spPr>
          <a:xfrm>
            <a:off x="6127830" y="1599818"/>
            <a:ext cx="33971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89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Countries  </a:t>
            </a:r>
          </a:p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206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Branches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4F8E519-DCE5-4DBE-9555-8F2E68F13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8" t="350" r="15201" b="-683"/>
          <a:stretch/>
        </p:blipFill>
        <p:spPr>
          <a:xfrm>
            <a:off x="875520" y="2758901"/>
            <a:ext cx="3512800" cy="355147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1251005-2815-4F2D-8AE5-0547645174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399" y="2758900"/>
            <a:ext cx="4464318" cy="37407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4EC8B9B-6FD6-4F64-8237-1A0A7DBF5E36}"/>
              </a:ext>
            </a:extLst>
          </p:cNvPr>
          <p:cNvSpPr txBox="1"/>
          <p:nvPr/>
        </p:nvSpPr>
        <p:spPr>
          <a:xfrm>
            <a:off x="838201" y="6287937"/>
            <a:ext cx="77053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IYF founder </a:t>
            </a:r>
            <a:r>
              <a:rPr lang="en-US" altLang="ko-KR" sz="1000" dirty="0" err="1">
                <a:latin typeface="Arial" panose="020B0604020202020204" pitchFamily="34" charset="0"/>
                <a:cs typeface="Arial" panose="020B0604020202020204" pitchFamily="34" charset="0"/>
              </a:rPr>
              <a:t>Rev.Dr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sz="1000" dirty="0" err="1">
                <a:latin typeface="Arial" panose="020B0604020202020204" pitchFamily="34" charset="0"/>
                <a:cs typeface="Arial" panose="020B0604020202020204" pitchFamily="34" charset="0"/>
              </a:rPr>
              <a:t>Ock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 Soo Park &amp;</a:t>
            </a:r>
          </a:p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Vice President of Ghana </a:t>
            </a:r>
            <a:r>
              <a:rPr lang="en-US" altLang="ko-KR" sz="1000" dirty="0" err="1">
                <a:latin typeface="Arial" panose="020B0604020202020204" pitchFamily="34" charset="0"/>
                <a:cs typeface="Arial" panose="020B0604020202020204" pitchFamily="34" charset="0"/>
              </a:rPr>
              <a:t>Mahamudu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00" dirty="0" err="1">
                <a:latin typeface="Arial" panose="020B0604020202020204" pitchFamily="34" charset="0"/>
                <a:cs typeface="Arial" panose="020B0604020202020204" pitchFamily="34" charset="0"/>
              </a:rPr>
              <a:t>Bawumia</a:t>
            </a:r>
            <a:b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November 2021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36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12" name="TextBox 11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01 INTRODUCTION </a:t>
              </a:r>
              <a:r>
                <a:rPr lang="ko-KR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｜ </a:t>
              </a:r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IYF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Programs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id="{53C5E469-A8EB-45CF-926B-BA87220B9DF4}"/>
              </a:ext>
            </a:extLst>
          </p:cNvPr>
          <p:cNvSpPr/>
          <p:nvPr/>
        </p:nvSpPr>
        <p:spPr>
          <a:xfrm>
            <a:off x="546708" y="2519874"/>
            <a:ext cx="2103300" cy="1401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-Hosted “World Culture Camp,” a platform of exchange for the global youth.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-Held in more than 95 countries annually.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2E94BF7-F08D-476B-A807-E32F65193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2199" y="2533949"/>
            <a:ext cx="1898887" cy="12790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A3C441E-27DC-44AE-9748-55B573D0E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038" y="4782573"/>
            <a:ext cx="1911058" cy="125477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82D1FF6-83FC-435C-B776-1758E726A4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5774" y="2571234"/>
            <a:ext cx="1898886" cy="125477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BA6D3F7-8F1F-4C2E-831B-9794B07FD0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7172" y="4777207"/>
            <a:ext cx="1911058" cy="1266901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27CC1C6C-7D17-41EA-A10B-9A4570C2E3EE}"/>
              </a:ext>
            </a:extLst>
          </p:cNvPr>
          <p:cNvSpPr/>
          <p:nvPr/>
        </p:nvSpPr>
        <p:spPr>
          <a:xfrm>
            <a:off x="514707" y="1922600"/>
            <a:ext cx="2591415" cy="394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rgbClr val="001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World Culture Camp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BE39F1F-01D7-4E96-9A6B-A2834207A7E3}"/>
              </a:ext>
            </a:extLst>
          </p:cNvPr>
          <p:cNvSpPr/>
          <p:nvPr/>
        </p:nvSpPr>
        <p:spPr>
          <a:xfrm>
            <a:off x="514708" y="4221603"/>
            <a:ext cx="3720249" cy="394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rgbClr val="001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Ministers of Youth World Forum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AFCED4C-D52C-4098-B401-463557A76FE1}"/>
              </a:ext>
            </a:extLst>
          </p:cNvPr>
          <p:cNvSpPr/>
          <p:nvPr/>
        </p:nvSpPr>
        <p:spPr>
          <a:xfrm>
            <a:off x="5055873" y="1924903"/>
            <a:ext cx="4110215" cy="402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rgbClr val="001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World Education Leaders Forum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8C1E4C9-D50F-44A2-9478-F451EC641478}"/>
              </a:ext>
            </a:extLst>
          </p:cNvPr>
          <p:cNvSpPr/>
          <p:nvPr/>
        </p:nvSpPr>
        <p:spPr>
          <a:xfrm>
            <a:off x="5060950" y="4225786"/>
            <a:ext cx="2501647" cy="394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rgbClr val="001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World Culture Expo</a:t>
            </a:r>
            <a:endParaRPr lang="ko-KR" altLang="en-US" dirty="0">
              <a:solidFill>
                <a:srgbClr val="001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DB622B7B-D57F-473C-83E0-9B37BA9C2C62}"/>
              </a:ext>
            </a:extLst>
          </p:cNvPr>
          <p:cNvSpPr/>
          <p:nvPr/>
        </p:nvSpPr>
        <p:spPr>
          <a:xfrm>
            <a:off x="5060950" y="2519874"/>
            <a:ext cx="2116870" cy="1628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 place of exchange for the global development of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students and education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-Hosted annually since 2013 with over 60 participating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chancellors</a:t>
            </a:r>
            <a:endParaRPr lang="ko-KR" altLang="en-US" sz="12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1C2AD9CB-7C3F-4B00-B260-8F59E512D6DC}"/>
              </a:ext>
            </a:extLst>
          </p:cNvPr>
          <p:cNvSpPr/>
          <p:nvPr/>
        </p:nvSpPr>
        <p:spPr>
          <a:xfrm>
            <a:off x="5060950" y="4590935"/>
            <a:ext cx="2396490" cy="206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-Introduction of culture and customs of each country experienced by the youth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-Exhibition of each continent and country’s culture (</a:t>
            </a:r>
            <a:r>
              <a:rPr lang="en-US" altLang="ko-KR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clothes,food</a:t>
            </a: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traditional props, memories, etc.)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-World culture performance (traditional songs, dance, recital), world culture experience event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F46DD1B-DF0D-40B4-B0E2-B932E504EE29}"/>
              </a:ext>
            </a:extLst>
          </p:cNvPr>
          <p:cNvSpPr/>
          <p:nvPr/>
        </p:nvSpPr>
        <p:spPr>
          <a:xfrm>
            <a:off x="533138" y="4788467"/>
            <a:ext cx="2116870" cy="118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-Built a network to resolve global youth issues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-Hosted annually since 2011 with ministers from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participating countries</a:t>
            </a:r>
            <a:endParaRPr lang="ko-KR" altLang="en-US" sz="12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53A00D1C-3346-4BB2-AEB3-5C094A02B9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7271F37-08D2-47C6-93D2-E4F41DAEAC11}"/>
              </a:ext>
            </a:extLst>
          </p:cNvPr>
          <p:cNvSpPr txBox="1"/>
          <p:nvPr/>
        </p:nvSpPr>
        <p:spPr>
          <a:xfrm>
            <a:off x="935811" y="1382746"/>
            <a:ext cx="8558849" cy="29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8000"/>
              </a:lnSpc>
              <a:spcBef>
                <a:spcPct val="0"/>
              </a:spcBef>
            </a:pPr>
            <a:r>
              <a:rPr lang="en-US" altLang="ko-KR" sz="1050" dirty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Global Education, Social Service, International Exchange, Cultural Exchange, Foreign Exchange</a:t>
            </a:r>
          </a:p>
        </p:txBody>
      </p:sp>
    </p:spTree>
    <p:extLst>
      <p:ext uri="{BB962C8B-B14F-4D97-AF65-F5344CB8AC3E}">
        <p14:creationId xmlns:p14="http://schemas.microsoft.com/office/powerpoint/2010/main" val="1997816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6738229-02F3-4259-8C2A-DA4B72609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46" y="0"/>
            <a:ext cx="9125509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EC48515-77CA-4773-A8A3-D04F38BE7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76"/>
          <a:stretch/>
        </p:blipFill>
        <p:spPr>
          <a:xfrm>
            <a:off x="-9246" y="5381898"/>
            <a:ext cx="9915246" cy="14761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5F7F49-E070-41F9-94A0-81B93DA09ECA}"/>
              </a:ext>
            </a:extLst>
          </p:cNvPr>
          <p:cNvSpPr txBox="1"/>
          <p:nvPr/>
        </p:nvSpPr>
        <p:spPr>
          <a:xfrm>
            <a:off x="6567661" y="5978656"/>
            <a:ext cx="3294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800" dirty="0">
                <a:solidFill>
                  <a:srgbClr val="FFFFFF"/>
                </a:solidFill>
                <a:latin typeface="Arial" panose="020B0604020202020204" pitchFamily="34" charset="0"/>
                <a:ea typeface="10X10" panose="020D0604000000000000" pitchFamily="50" charset="-127"/>
                <a:cs typeface="Arial" panose="020B0604020202020204" pitchFamily="34" charset="0"/>
              </a:rPr>
              <a:t>02 Motivation</a:t>
            </a:r>
            <a:endParaRPr lang="en-US" altLang="ko-KR" sz="2000" dirty="0">
              <a:solidFill>
                <a:srgbClr val="FFFFFF"/>
              </a:solidFill>
              <a:latin typeface="Arial" panose="020B0604020202020204" pitchFamily="34" charset="0"/>
              <a:ea typeface="10X10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B8C8A8A-6D0B-4E12-A353-F14BDE537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41067"/>
            <a:ext cx="9906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1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/>
          <p:cNvSpPr>
            <a:spLocks noChangeArrowheads="1"/>
          </p:cNvSpPr>
          <p:nvPr/>
        </p:nvSpPr>
        <p:spPr bwMode="gray">
          <a:xfrm>
            <a:off x="690470" y="1637663"/>
            <a:ext cx="844068" cy="402562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Country/Region</a:t>
            </a:r>
            <a:endParaRPr lang="ko-KR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1604597" y="1637663"/>
            <a:ext cx="7706120" cy="402563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lang="en-US" altLang="ko-KR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Ghana, Accra(Capital)</a:t>
            </a:r>
          </a:p>
        </p:txBody>
      </p:sp>
      <p:sp>
        <p:nvSpPr>
          <p:cNvPr id="39" name="Rectangle 22"/>
          <p:cNvSpPr>
            <a:spLocks noChangeArrowheads="1"/>
          </p:cNvSpPr>
          <p:nvPr/>
        </p:nvSpPr>
        <p:spPr bwMode="gray">
          <a:xfrm>
            <a:off x="690471" y="6433960"/>
            <a:ext cx="842835" cy="307506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</a:t>
            </a:r>
            <a:endParaRPr lang="ko-KR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gray">
          <a:xfrm>
            <a:off x="690471" y="2222148"/>
            <a:ext cx="849797" cy="527627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Necessity</a:t>
            </a:r>
            <a:endParaRPr lang="ko-KR" altLang="en-US" sz="11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AutoShape 6"/>
          <p:cNvSpPr>
            <a:spLocks noChangeArrowheads="1"/>
          </p:cNvSpPr>
          <p:nvPr/>
        </p:nvSpPr>
        <p:spPr bwMode="auto">
          <a:xfrm>
            <a:off x="1610135" y="2222147"/>
            <a:ext cx="7706120" cy="527627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b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is no youth center to foster healthy youth. </a:t>
            </a:r>
          </a:p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b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Youth are the future of the country. The right education of young people can change a country.</a:t>
            </a:r>
            <a:endParaRPr lang="ko-KR" altLang="en-US" b="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gray">
          <a:xfrm>
            <a:off x="690471" y="3611159"/>
            <a:ext cx="838610" cy="344241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ko-KR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AutoShape 6"/>
          <p:cNvSpPr>
            <a:spLocks noChangeArrowheads="1"/>
          </p:cNvSpPr>
          <p:nvPr/>
        </p:nvSpPr>
        <p:spPr bwMode="auto">
          <a:xfrm>
            <a:off x="1618938" y="3611159"/>
            <a:ext cx="7706120" cy="344241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en-US" altLang="ko-KR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Nurturing and supporting Ghanaian youth who will lead the future of the country</a:t>
            </a:r>
          </a:p>
        </p:txBody>
      </p:sp>
      <p:sp>
        <p:nvSpPr>
          <p:cNvPr id="60" name="Rectangle 22"/>
          <p:cNvSpPr>
            <a:spLocks noChangeArrowheads="1"/>
          </p:cNvSpPr>
          <p:nvPr/>
        </p:nvSpPr>
        <p:spPr bwMode="gray">
          <a:xfrm>
            <a:off x="690470" y="4115696"/>
            <a:ext cx="838610" cy="2085716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</a:t>
            </a:r>
            <a:b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endParaRPr lang="ko-KR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22"/>
          <p:cNvSpPr>
            <a:spLocks noChangeArrowheads="1"/>
          </p:cNvSpPr>
          <p:nvPr/>
        </p:nvSpPr>
        <p:spPr bwMode="gray">
          <a:xfrm>
            <a:off x="690471" y="2932493"/>
            <a:ext cx="849797" cy="499924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Period</a:t>
            </a:r>
            <a:endParaRPr lang="ko-KR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AutoShape 6"/>
          <p:cNvSpPr>
            <a:spLocks noChangeArrowheads="1"/>
          </p:cNvSpPr>
          <p:nvPr/>
        </p:nvSpPr>
        <p:spPr bwMode="auto">
          <a:xfrm>
            <a:off x="1610135" y="2967342"/>
            <a:ext cx="7706120" cy="465075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lang="en-US" altLang="ko-KR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1Year 6Months</a:t>
            </a:r>
            <a:endParaRPr lang="ko-KR" altLang="en-US" b="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AutoShape 6"/>
          <p:cNvSpPr>
            <a:spLocks noChangeArrowheads="1"/>
          </p:cNvSpPr>
          <p:nvPr/>
        </p:nvSpPr>
        <p:spPr bwMode="auto">
          <a:xfrm>
            <a:off x="1611156" y="6433961"/>
            <a:ext cx="7706120" cy="307505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en-US" altLang="ko-KR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3,000,000 $ </a:t>
            </a:r>
            <a:endParaRPr lang="ko-KR" altLang="en-US" b="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0C4818C0-F89A-4561-89BA-17C9B22D51EE}"/>
              </a:ext>
            </a:extLst>
          </p:cNvPr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31A6C78-71FF-4851-9D67-38DBCA654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grpSp>
        <p:nvGrpSpPr>
          <p:cNvPr id="29" name="그룹 17">
            <a:extLst>
              <a:ext uri="{FF2B5EF4-FFF2-40B4-BE49-F238E27FC236}">
                <a16:creationId xmlns:a16="http://schemas.microsoft.com/office/drawing/2014/main" id="{11EA8AB3-53DA-4D76-9EA1-ABC9D31ADBB8}"/>
              </a:ext>
            </a:extLst>
          </p:cNvPr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DA7426-1E48-456F-A028-DC2F44D4E190}"/>
                </a:ext>
              </a:extLst>
            </p:cNvPr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02 MOTIVATION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07EF8A1-AD6C-4E3D-8438-E5C76CBD282C}"/>
                </a:ext>
              </a:extLst>
            </p:cNvPr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General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40" name="Line 3">
            <a:extLst>
              <a:ext uri="{FF2B5EF4-FFF2-40B4-BE49-F238E27FC236}">
                <a16:creationId xmlns:a16="http://schemas.microsoft.com/office/drawing/2014/main" id="{0607FB32-B3CF-4A50-A9FD-B17C422181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94772" y="4118707"/>
            <a:ext cx="7622504" cy="0"/>
          </a:xfrm>
          <a:prstGeom prst="line">
            <a:avLst/>
          </a:prstGeom>
          <a:noFill/>
          <a:ln w="38100">
            <a:solidFill>
              <a:srgbClr val="FFFFFF">
                <a:lumMod val="75000"/>
              </a:srgbClr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pPr algn="ctr">
              <a:defRPr/>
            </a:pPr>
            <a:endParaRPr lang="ko-KR" altLang="en-US" sz="1000" kern="0" dirty="0">
              <a:solidFill>
                <a:sysClr val="windowText" lastClr="000000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4" name="AutoShape 6">
            <a:extLst>
              <a:ext uri="{FF2B5EF4-FFF2-40B4-BE49-F238E27FC236}">
                <a16:creationId xmlns:a16="http://schemas.microsoft.com/office/drawing/2014/main" id="{AA2AF00B-1D91-4A3B-BA5A-CB28DAB08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8938" y="4626116"/>
            <a:ext cx="7706120" cy="1535265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541338" lvl="2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1st Block : Multipurpose Mind Education Auditorium</a:t>
            </a:r>
          </a:p>
          <a:p>
            <a:pPr marL="541338" lvl="2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2nd Block: Global Leader Training Room, Mind Basic Education Room, </a:t>
            </a:r>
          </a:p>
          <a:p>
            <a:pPr marL="827088" lvl="3" indent="0">
              <a:lnSpc>
                <a:spcPct val="15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  </a:t>
            </a:r>
            <a:r>
              <a:rPr lang="en-US" altLang="ko-KR" sz="1300" b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Mind Higher Education Room</a:t>
            </a:r>
          </a:p>
          <a:p>
            <a:pPr marL="541338" lvl="2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3rd Block: Academy Classrooms, Living Facilities, Playground</a:t>
            </a:r>
          </a:p>
        </p:txBody>
      </p:sp>
      <p:sp>
        <p:nvSpPr>
          <p:cNvPr id="46" name="AutoShape 6">
            <a:extLst>
              <a:ext uri="{FF2B5EF4-FFF2-40B4-BE49-F238E27FC236}">
                <a16:creationId xmlns:a16="http://schemas.microsoft.com/office/drawing/2014/main" id="{CAC879BE-8919-45A8-87FF-521105E18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598" y="4224958"/>
            <a:ext cx="7720461" cy="332661"/>
          </a:xfrm>
          <a:prstGeom prst="roundRect">
            <a:avLst>
              <a:gd name="adj" fmla="val 0"/>
            </a:avLst>
          </a:prstGeom>
          <a:solidFill>
            <a:srgbClr val="386294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altLang="ko-KR" sz="1200" dirty="0">
                <a:solidFill>
                  <a:srgbClr val="FFFFFF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Facility</a:t>
            </a:r>
            <a:endParaRPr lang="ko-KR" altLang="en-US" sz="1200" dirty="0">
              <a:solidFill>
                <a:srgbClr val="FFFFFF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849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순서도: 처리 32"/>
          <p:cNvSpPr/>
          <p:nvPr/>
        </p:nvSpPr>
        <p:spPr>
          <a:xfrm>
            <a:off x="786106" y="3683537"/>
            <a:ext cx="4367551" cy="2655667"/>
          </a:xfrm>
          <a:prstGeom prst="flowChartProcess">
            <a:avLst/>
          </a:prstGeom>
          <a:solidFill>
            <a:schemeClr val="bg1"/>
          </a:solidFill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30"/>
          <p:cNvGrpSpPr/>
          <p:nvPr/>
        </p:nvGrpSpPr>
        <p:grpSpPr>
          <a:xfrm>
            <a:off x="1209480" y="3912419"/>
            <a:ext cx="4078498" cy="2253374"/>
            <a:chOff x="702931" y="3652405"/>
            <a:chExt cx="4078498" cy="2253374"/>
          </a:xfrm>
        </p:grpSpPr>
        <p:sp>
          <p:nvSpPr>
            <p:cNvPr id="29" name="TextBox 28"/>
            <p:cNvSpPr txBox="1"/>
            <p:nvPr/>
          </p:nvSpPr>
          <p:spPr>
            <a:xfrm>
              <a:off x="702931" y="3652405"/>
              <a:ext cx="194472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ko-KR" sz="1300" dirty="0">
                  <a:solidFill>
                    <a:srgbClr val="001787"/>
                  </a:solidFill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IYF profile in Ghana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0196" y="3944793"/>
              <a:ext cx="4051233" cy="196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ko" altLang="ko-KR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200</a:t>
              </a:r>
              <a:r>
                <a:rPr lang="en-US" altLang="ko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1</a:t>
              </a:r>
              <a:r>
                <a:rPr lang="ko" altLang="ko-KR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     </a:t>
              </a: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          Established IYF in Accra, Ghana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ko" altLang="ko-KR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20</a:t>
              </a:r>
              <a:r>
                <a:rPr lang="en-US" altLang="ko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08</a:t>
              </a: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      ~      Annual holding the IYF world camp in Ghana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ko" altLang="ko-KR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201</a:t>
              </a:r>
              <a:r>
                <a:rPr lang="en-US" altLang="ko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1</a:t>
              </a: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     </a:t>
              </a:r>
              <a:r>
                <a:rPr lang="ko" altLang="ko-KR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07</a:t>
              </a: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.</a:t>
              </a:r>
              <a:r>
                <a:rPr lang="ko" altLang="ko-KR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 </a:t>
              </a: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   Minister of Youth visited  South Korea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2017     </a:t>
              </a:r>
              <a:r>
                <a:rPr lang="ko" altLang="ko-KR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0</a:t>
              </a:r>
              <a:r>
                <a:rPr lang="en-US" altLang="ko" sz="1050" dirty="0">
                  <a:latin typeface="Arial" panose="020B0604020202020204" pitchFamily="34" charset="0"/>
                  <a:ea typeface="KoPub돋움체 Light" panose="02020603020101020101" pitchFamily="18" charset="-127"/>
                  <a:cs typeface="Arial" panose="020B0604020202020204" pitchFamily="34" charset="0"/>
                  <a:sym typeface="Malgun Gothic"/>
                </a:rPr>
                <a:t>7</a:t>
              </a: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.    Meeting with the President of Ghana  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                         Request of establishment of youth center</a:t>
              </a:r>
              <a:b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</a:b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2021     11.    Meeting with the Vice President of Ghana to 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                         discuss the construction of the Youth Center</a:t>
              </a:r>
            </a:p>
            <a:p>
              <a:pPr marL="228600" indent="-228600">
                <a:lnSpc>
                  <a:spcPct val="130000"/>
                </a:lnSpc>
                <a:spcBef>
                  <a:spcPct val="0"/>
                </a:spcBef>
                <a:buAutoNum type="arabicPlain" startAt="2022"/>
              </a:pP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     03.    Interview with the President of Ghana Request 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en-US" altLang="ko" sz="105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                         to build a youth center</a:t>
              </a:r>
            </a:p>
          </p:txBody>
        </p:sp>
      </p:grpSp>
      <p:grpSp>
        <p:nvGrpSpPr>
          <p:cNvPr id="5" name="그룹 17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19" name="TextBox 18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02 MOTIVATION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Background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82FC0A43-71DC-4691-83EB-2E1856268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pic>
        <p:nvPicPr>
          <p:cNvPr id="6" name="그림 9" descr="사람, 남자, 실내, 사무실이(가) 표시된 사진&#10;&#10;자동 생성된 설명">
            <a:extLst>
              <a:ext uri="{FF2B5EF4-FFF2-40B4-BE49-F238E27FC236}">
                <a16:creationId xmlns:a16="http://schemas.microsoft.com/office/drawing/2014/main" id="{BC90301E-7061-6676-DEF1-8C0B800861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 t="37455" r="13409"/>
          <a:stretch/>
        </p:blipFill>
        <p:spPr>
          <a:xfrm>
            <a:off x="5886475" y="1228696"/>
            <a:ext cx="3181324" cy="2095696"/>
          </a:xfrm>
          <a:prstGeom prst="rect">
            <a:avLst/>
          </a:prstGeom>
        </p:spPr>
      </p:pic>
      <p:pic>
        <p:nvPicPr>
          <p:cNvPr id="8" name="그림 3" descr="사람, 의류, 남자, 정장이(가) 표시된 사진&#10;&#10;자동 생성된 설명">
            <a:extLst>
              <a:ext uri="{FF2B5EF4-FFF2-40B4-BE49-F238E27FC236}">
                <a16:creationId xmlns:a16="http://schemas.microsoft.com/office/drawing/2014/main" id="{69F0B491-0F93-A980-B387-51ABB07CD9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" t="15161"/>
          <a:stretch/>
        </p:blipFill>
        <p:spPr>
          <a:xfrm>
            <a:off x="5474420" y="3697682"/>
            <a:ext cx="3593379" cy="27638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02C6EF-946D-E596-8EDC-31C66DF0D36C}"/>
              </a:ext>
            </a:extLst>
          </p:cNvPr>
          <p:cNvSpPr txBox="1"/>
          <p:nvPr/>
        </p:nvSpPr>
        <p:spPr>
          <a:xfrm>
            <a:off x="5886476" y="2969913"/>
            <a:ext cx="3181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Ghana Vice President </a:t>
            </a:r>
            <a:r>
              <a:rPr lang="en-US" altLang="ko-KR" sz="8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Mahamudu</a:t>
            </a:r>
            <a:r>
              <a:rPr lang="en-US" altLang="ko-KR" sz="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</a:t>
            </a:r>
            <a:r>
              <a:rPr lang="en-US" altLang="ko-KR" sz="8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Bawumia</a:t>
            </a:r>
            <a:r>
              <a:rPr lang="en-US" altLang="ko-KR" sz="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and Ghana Branch Director David Oh</a:t>
            </a:r>
            <a:endParaRPr lang="ko-KR" altLang="en-US" sz="800" dirty="0">
              <a:solidFill>
                <a:schemeClr val="bg1"/>
              </a:solidFill>
              <a:latin typeface="Arial" panose="020B0604020202020204" pitchFamily="34" charset="0"/>
              <a:ea typeface="제주고딕" panose="02000300000000000000" pitchFamily="2" charset="-127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F3F6C0-14E4-068E-5954-D6D7C8F81C08}"/>
              </a:ext>
            </a:extLst>
          </p:cNvPr>
          <p:cNvSpPr txBox="1"/>
          <p:nvPr/>
        </p:nvSpPr>
        <p:spPr>
          <a:xfrm>
            <a:off x="5474419" y="6202649"/>
            <a:ext cx="35933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Ghana President Nana Akufo-Addo and Ghana Branch Director David Oh</a:t>
            </a:r>
            <a:endParaRPr lang="ko-KR" altLang="en-US" sz="800" dirty="0">
              <a:solidFill>
                <a:schemeClr val="bg1"/>
              </a:solidFill>
              <a:latin typeface="Arial" panose="020B0604020202020204" pitchFamily="34" charset="0"/>
              <a:ea typeface="제주고딕" panose="02000300000000000000" pitchFamily="2" charset="-127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7F708E-D42F-2247-1E04-55D670F84E57}"/>
              </a:ext>
            </a:extLst>
          </p:cNvPr>
          <p:cNvSpPr txBox="1"/>
          <p:nvPr/>
        </p:nvSpPr>
        <p:spPr>
          <a:xfrm>
            <a:off x="786106" y="1584960"/>
            <a:ext cx="4501872" cy="195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ko" sz="1200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IYF have been conducting youth education and cultural exchange activities in Ghana for over 20 years.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ko" sz="1200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The International Youth Fellowship (IYF) was recognized by the Ghanaian government and a cooperative network was formed.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ko" sz="1200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After that, the President and the government requested the IYF to contribute to the education and development of youth through the establishment of educational and social infrastructure.</a:t>
            </a:r>
            <a:endParaRPr lang="ko-KR" altLang="en-US" sz="1200" dirty="0">
              <a:solidFill>
                <a:srgbClr val="00139E"/>
              </a:solidFill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43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4209" y="1281466"/>
            <a:ext cx="6458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ko" sz="20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Africa records the most youthful population so far.</a:t>
            </a:r>
            <a:br>
              <a:rPr lang="en-US" altLang="ko" sz="20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</a:br>
            <a:r>
              <a:rPr lang="en-US" altLang="ko" sz="2000" b="1" dirty="0">
                <a:solidFill>
                  <a:srgbClr val="00B050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Advantage</a:t>
            </a:r>
            <a:r>
              <a:rPr lang="en-US" altLang="ko" sz="20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 or </a:t>
            </a:r>
            <a:r>
              <a:rPr lang="en-US" altLang="ko" sz="2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Disadvantage</a:t>
            </a:r>
            <a:r>
              <a:rPr lang="en-US" altLang="ko" sz="20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? </a:t>
            </a:r>
            <a:endParaRPr lang="ko-KR" altLang="en-US" sz="2000" b="1" dirty="0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5" name="그룹 17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19" name="TextBox 18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02 MOTIVATION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Problems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8FD3FF4-4DF4-49FF-BF61-F7057FCC1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51" y="1984472"/>
            <a:ext cx="5753100" cy="409575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827EA-46B1-407C-9BCC-24CA29183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798" y="3559311"/>
            <a:ext cx="4003312" cy="25971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A5E578-2F35-4F14-8CDC-88305AC36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14" y="1634926"/>
            <a:ext cx="2865874" cy="203477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F5FFBDA-4B82-43E7-83B9-D04ECD5D3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67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순서도: 처리 32"/>
          <p:cNvSpPr/>
          <p:nvPr/>
        </p:nvSpPr>
        <p:spPr>
          <a:xfrm>
            <a:off x="585450" y="1441965"/>
            <a:ext cx="5268888" cy="3460577"/>
          </a:xfrm>
          <a:prstGeom prst="flowChartProcess">
            <a:avLst/>
          </a:prstGeom>
          <a:solidFill>
            <a:schemeClr val="bg1"/>
          </a:solidFill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9344" y="1385970"/>
            <a:ext cx="5164995" cy="3451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ko" sz="14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The Advantage or Disadvantage will be based on only </a:t>
            </a:r>
            <a:br>
              <a:rPr lang="en-US" altLang="ko" sz="14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</a:br>
            <a:r>
              <a:rPr lang="en-US" altLang="ko" sz="14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one factor. </a:t>
            </a:r>
            <a:r>
              <a:rPr lang="en-US" altLang="ko" sz="1600" b="1" dirty="0">
                <a:solidFill>
                  <a:srgbClr val="0017C4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Succeeding or failing to make this youth </a:t>
            </a:r>
            <a:br>
              <a:rPr lang="en-US" altLang="ko" sz="1600" b="1" dirty="0">
                <a:solidFill>
                  <a:srgbClr val="0017C4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</a:br>
            <a:r>
              <a:rPr lang="en-US" altLang="ko" sz="1600" b="1" dirty="0">
                <a:solidFill>
                  <a:srgbClr val="0017C4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active. </a:t>
            </a:r>
            <a:r>
              <a:rPr lang="en-US" altLang="ko" sz="1400" b="1" dirty="0">
                <a:solidFill>
                  <a:srgbClr val="FF0000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Youth are the leaders who will lead the country 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ko" sz="1400" b="1" dirty="0">
                <a:solidFill>
                  <a:srgbClr val="FF0000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of the future. 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ko" sz="1400" b="1" dirty="0">
                <a:solidFill>
                  <a:srgbClr val="FF0000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But Youth problems are getting worse. Unemployment, 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ko" sz="1400" b="1" dirty="0">
                <a:solidFill>
                  <a:srgbClr val="FF0000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Criminal, drug addiction, gambling addiction, teenage mothers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endParaRPr lang="en-US" altLang="ko-KR" sz="1200" b="1" dirty="0">
              <a:latin typeface="Arial" panose="020B0604020202020204" pitchFamily="34" charset="0"/>
              <a:ea typeface="Adobe Fan Heiti Std B" pitchFamily="34" charset="-128"/>
              <a:cs typeface="Arial" panose="020B0604020202020204" pitchFamily="34" charset="0"/>
              <a:sym typeface="Malgun Gothic"/>
            </a:endParaRPr>
          </a:p>
          <a:p>
            <a:pPr algn="just">
              <a:lnSpc>
                <a:spcPct val="250000"/>
              </a:lnSpc>
              <a:spcBef>
                <a:spcPct val="0"/>
              </a:spcBef>
            </a:pPr>
            <a:r>
              <a:rPr lang="en-US" altLang="ko-KR" sz="12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Making youths active brings </a:t>
            </a:r>
            <a:r>
              <a:rPr lang="en-US" altLang="ko-KR" sz="1600" b="1" i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two great challenges</a:t>
            </a:r>
            <a:r>
              <a:rPr lang="en-US" altLang="ko-KR" sz="12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;</a:t>
            </a:r>
          </a:p>
          <a:p>
            <a:pPr marL="228600" indent="-228600" algn="just">
              <a:lnSpc>
                <a:spcPct val="13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altLang="ko-KR" sz="1200" b="1" dirty="0">
                <a:solidFill>
                  <a:srgbClr val="0017C4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Creating the requested amount of job</a:t>
            </a:r>
          </a:p>
          <a:p>
            <a:pPr marL="228600" indent="-228600" algn="just">
              <a:lnSpc>
                <a:spcPct val="13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altLang="ko-KR" sz="1200" b="1" dirty="0">
                <a:solidFill>
                  <a:srgbClr val="0017C4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Absence of willing mind to work or be educated</a:t>
            </a:r>
            <a:endParaRPr lang="ko-KR" altLang="en-US" sz="1200" b="1" dirty="0">
              <a:solidFill>
                <a:srgbClr val="0017C4"/>
              </a:solidFill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450" y="5041143"/>
            <a:ext cx="49834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ko-KR" sz="1300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These are the greatest problems in youth problem solving because its failure leads to increased number of </a:t>
            </a:r>
            <a:r>
              <a:rPr lang="en-US" altLang="ko-KR" sz="1400" b="1" dirty="0">
                <a:solidFill>
                  <a:srgbClr val="0017C4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social vices</a:t>
            </a:r>
            <a:r>
              <a:rPr lang="en-US" altLang="ko-KR" sz="1300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5" name="그룹 17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19" name="TextBox 18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02 MOTIVATION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Problems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2050" name="Picture 2" descr="Report: Nigerian criminals in Malaysia using Ghanaian passports | Free  Malaysia Today (FMT)">
            <a:extLst>
              <a:ext uri="{FF2B5EF4-FFF2-40B4-BE49-F238E27FC236}">
                <a16:creationId xmlns:a16="http://schemas.microsoft.com/office/drawing/2014/main" id="{76F5F56D-6092-428E-B6D2-4E365C03A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1998">
            <a:off x="5819028" y="4551504"/>
            <a:ext cx="3246357" cy="1841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2400975-3A3F-4893-AF13-7E05A164E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10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순서도: 처리 32"/>
          <p:cNvSpPr/>
          <p:nvPr/>
        </p:nvSpPr>
        <p:spPr>
          <a:xfrm>
            <a:off x="585450" y="2029794"/>
            <a:ext cx="5125197" cy="3600297"/>
          </a:xfrm>
          <a:prstGeom prst="flowChartProcess">
            <a:avLst/>
          </a:prstGeom>
          <a:solidFill>
            <a:schemeClr val="bg1"/>
          </a:solidFill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9344" y="1973800"/>
            <a:ext cx="5021303" cy="1663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en-US" altLang="ko" sz="12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By technical analysis, creating jobs will only be a partial  solution.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endParaRPr lang="en-US" altLang="ko-KR" sz="1200" b="1" dirty="0">
              <a:latin typeface="Arial" panose="020B0604020202020204" pitchFamily="34" charset="0"/>
              <a:ea typeface="Adobe Fan Heiti Std B" pitchFamily="34" charset="-128"/>
              <a:cs typeface="Arial" panose="020B0604020202020204" pitchFamily="34" charset="0"/>
              <a:sym typeface="Malgun Gothic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en-US" altLang="ko-KR" sz="12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But an adequate approach to this problem will be to </a:t>
            </a:r>
            <a:r>
              <a:rPr lang="en-US" altLang="ko-KR" sz="1400" b="1" dirty="0">
                <a:solidFill>
                  <a:srgbClr val="0017C4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create a system that could promote dream nurturing in the youth</a:t>
            </a:r>
            <a:r>
              <a:rPr lang="en-US" altLang="ko-KR" sz="12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, b</a:t>
            </a:r>
            <a:r>
              <a:rPr lang="en-US" altLang="ko-KR" sz="1200" b="1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  <a:sym typeface="Malgun Gothic"/>
              </a:rPr>
              <a:t>ecause </a:t>
            </a:r>
            <a:r>
              <a:rPr lang="en-US" altLang="ko-KR" sz="1400" b="1" i="1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  <a:sym typeface="Malgun Gothic"/>
              </a:rPr>
              <a:t>loss of dream or purpose is such a great cancer that can harm a youthful society</a:t>
            </a:r>
            <a:r>
              <a:rPr lang="en-US" altLang="ko-KR" sz="1200" b="1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  <a:sym typeface="Malgun Gothic"/>
              </a:rPr>
              <a:t>.</a:t>
            </a:r>
            <a:r>
              <a:rPr lang="en-US" altLang="ko-KR" sz="12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 (</a:t>
            </a:r>
            <a:r>
              <a:rPr lang="en-US" altLang="ko-KR" sz="1200" b="1" dirty="0" err="1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Eg</a:t>
            </a:r>
            <a:r>
              <a:rPr lang="en-US" altLang="ko-KR" sz="12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rPr>
              <a:t>; adolescent rebels)</a:t>
            </a:r>
            <a:endParaRPr lang="en-US" altLang="ko-KR" sz="1200" b="1" dirty="0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  <a:sym typeface="Malgun Gothic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9600" y="4011863"/>
            <a:ext cx="502130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ko-KR" sz="13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On the contrary, a </a:t>
            </a:r>
            <a:r>
              <a:rPr lang="en-US" altLang="ko-KR" sz="1400" b="1" i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dream nurturing system </a:t>
            </a:r>
            <a:r>
              <a:rPr lang="en-US" altLang="ko-KR" sz="13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produces a very </a:t>
            </a:r>
            <a:r>
              <a:rPr lang="en-US" altLang="ko-KR" sz="1400" b="1" dirty="0">
                <a:solidFill>
                  <a:srgbClr val="0017C4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active and willing self-innovative youth</a:t>
            </a:r>
            <a:r>
              <a:rPr lang="en-US" altLang="ko-KR" sz="13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, gearing an </a:t>
            </a:r>
            <a:r>
              <a:rPr lang="en-US" altLang="ko-KR" sz="1400" b="1" i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automatic development to such a country</a:t>
            </a:r>
            <a:r>
              <a:rPr lang="en-US" altLang="ko-KR" sz="13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</a:pPr>
            <a:br>
              <a:rPr lang="en-US" altLang="ko-KR" sz="13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</a:br>
            <a:r>
              <a:rPr lang="en-US" altLang="ko-KR" sz="13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By so doing, instead of a high youthful population issue becoming a curse, it rather becomes a blessing</a:t>
            </a:r>
          </a:p>
        </p:txBody>
      </p:sp>
      <p:grpSp>
        <p:nvGrpSpPr>
          <p:cNvPr id="5" name="그룹 17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19" name="TextBox 18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02 MOTIVATION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Solution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31E36E4-E4CF-4737-A310-D124F969E34C}"/>
              </a:ext>
            </a:extLst>
          </p:cNvPr>
          <p:cNvSpPr txBox="1"/>
          <p:nvPr/>
        </p:nvSpPr>
        <p:spPr>
          <a:xfrm>
            <a:off x="609601" y="1457989"/>
            <a:ext cx="7024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rPr>
              <a:t>Adequate approach: </a:t>
            </a:r>
            <a:r>
              <a:rPr lang="en-US" altLang="ko-KR" sz="2400" b="1" dirty="0"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rPr>
              <a:t>Dream Care System</a:t>
            </a:r>
            <a:endParaRPr lang="ko-KR" altLang="en-US" sz="2400" b="1" dirty="0">
              <a:latin typeface="Arial" panose="020B0604020202020204" pitchFamily="34" charset="0"/>
              <a:ea typeface="Adobe 고딕 Std B" pitchFamily="34" charset="-127"/>
              <a:cs typeface="Arial" panose="020B0604020202020204" pitchFamily="34" charset="0"/>
            </a:endParaRPr>
          </a:p>
        </p:txBody>
      </p:sp>
      <p:pic>
        <p:nvPicPr>
          <p:cNvPr id="1026" name="Picture 2" descr="Activity Icon Training - Free image on Pixabay">
            <a:extLst>
              <a:ext uri="{FF2B5EF4-FFF2-40B4-BE49-F238E27FC236}">
                <a16:creationId xmlns:a16="http://schemas.microsoft.com/office/drawing/2014/main" id="{365BE81F-41D9-4F01-B085-45756C3A8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700" y="4307468"/>
            <a:ext cx="3319780" cy="122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29B320-85CD-4BB3-90AB-C4B21BA6A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099" y="1893145"/>
            <a:ext cx="3710459" cy="1870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948312D-447A-4D02-89B4-ECCC272FF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61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그림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927778" y="1679935"/>
            <a:ext cx="3941808" cy="809065"/>
            <a:chOff x="2821731" y="1085882"/>
            <a:chExt cx="3355126" cy="514498"/>
          </a:xfrm>
          <a:gradFill flip="none" rotWithShape="1">
            <a:gsLst>
              <a:gs pos="0">
                <a:srgbClr val="00139E">
                  <a:shade val="30000"/>
                  <a:satMod val="115000"/>
                </a:srgbClr>
              </a:gs>
              <a:gs pos="50000">
                <a:srgbClr val="00139E">
                  <a:shade val="67500"/>
                  <a:satMod val="115000"/>
                </a:srgbClr>
              </a:gs>
              <a:gs pos="100000">
                <a:srgbClr val="00139E">
                  <a:shade val="100000"/>
                  <a:satMod val="115000"/>
                </a:srgbClr>
              </a:gs>
            </a:gsLst>
            <a:lin ang="8100000" scaled="1"/>
            <a:tileRect/>
          </a:gradFill>
        </p:grpSpPr>
        <p:sp>
          <p:nvSpPr>
            <p:cNvPr id="15" name="직사각형 14"/>
            <p:cNvSpPr/>
            <p:nvPr/>
          </p:nvSpPr>
          <p:spPr>
            <a:xfrm>
              <a:off x="2821731" y="1085882"/>
              <a:ext cx="3355126" cy="514498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TextBox 15"/>
            <p:cNvSpPr txBox="1"/>
            <p:nvPr/>
          </p:nvSpPr>
          <p:spPr>
            <a:xfrm>
              <a:off x="2821731" y="1085882"/>
              <a:ext cx="3355126" cy="514498"/>
            </a:xfrm>
            <a:prstGeom prst="rect">
              <a:avLst/>
            </a:prstGeom>
            <a:grp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algn="ctr" defTabSz="711200">
                <a:spcBef>
                  <a:spcPct val="0"/>
                </a:spcBef>
              </a:pPr>
              <a:r>
                <a:rPr lang="en-US" altLang="ko-KR" sz="2000" dirty="0">
                  <a:solidFill>
                    <a:schemeClr val="bg1"/>
                  </a:solidFill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Issues and various approaches</a:t>
              </a:r>
            </a:p>
          </p:txBody>
        </p:sp>
      </p:grpSp>
      <p:cxnSp>
        <p:nvCxnSpPr>
          <p:cNvPr id="42" name="직선 연결선 41"/>
          <p:cNvCxnSpPr>
            <a:cxnSpLocks/>
            <a:stCxn id="16" idx="2"/>
          </p:cNvCxnSpPr>
          <p:nvPr/>
        </p:nvCxnSpPr>
        <p:spPr>
          <a:xfrm>
            <a:off x="4898682" y="2489000"/>
            <a:ext cx="0" cy="1560497"/>
          </a:xfrm>
          <a:prstGeom prst="line">
            <a:avLst/>
          </a:prstGeom>
          <a:ln w="1905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>
            <a:cxnSpLocks/>
          </p:cNvCxnSpPr>
          <p:nvPr/>
        </p:nvCxnSpPr>
        <p:spPr>
          <a:xfrm>
            <a:off x="2472353" y="2651954"/>
            <a:ext cx="0" cy="1397543"/>
          </a:xfrm>
          <a:prstGeom prst="line">
            <a:avLst/>
          </a:prstGeom>
          <a:ln w="1905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>
            <a:cxnSpLocks/>
          </p:cNvCxnSpPr>
          <p:nvPr/>
        </p:nvCxnSpPr>
        <p:spPr>
          <a:xfrm>
            <a:off x="7325010" y="2651954"/>
            <a:ext cx="0" cy="1397543"/>
          </a:xfrm>
          <a:prstGeom prst="line">
            <a:avLst/>
          </a:prstGeom>
          <a:ln w="1905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타원 3"/>
          <p:cNvSpPr/>
          <p:nvPr/>
        </p:nvSpPr>
        <p:spPr>
          <a:xfrm>
            <a:off x="1887883" y="2876029"/>
            <a:ext cx="1133178" cy="114399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Youth Problems</a:t>
            </a:r>
          </a:p>
        </p:txBody>
      </p:sp>
      <p:sp>
        <p:nvSpPr>
          <p:cNvPr id="33" name="타원 32"/>
          <p:cNvSpPr/>
          <p:nvPr/>
        </p:nvSpPr>
        <p:spPr>
          <a:xfrm>
            <a:off x="4332510" y="2876029"/>
            <a:ext cx="1482637" cy="1143995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Government’s interventions</a:t>
            </a:r>
          </a:p>
        </p:txBody>
      </p:sp>
      <p:sp>
        <p:nvSpPr>
          <p:cNvPr id="34" name="타원 33"/>
          <p:cNvSpPr/>
          <p:nvPr/>
        </p:nvSpPr>
        <p:spPr>
          <a:xfrm>
            <a:off x="6769113" y="2876029"/>
            <a:ext cx="1133178" cy="1143995"/>
          </a:xfrm>
          <a:prstGeom prst="ellipse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 b="1" dirty="0"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IYF Approach</a:t>
            </a:r>
          </a:p>
        </p:txBody>
      </p:sp>
      <p:cxnSp>
        <p:nvCxnSpPr>
          <p:cNvPr id="57" name="직선 연결선 56"/>
          <p:cNvCxnSpPr>
            <a:cxnSpLocks/>
          </p:cNvCxnSpPr>
          <p:nvPr/>
        </p:nvCxnSpPr>
        <p:spPr>
          <a:xfrm>
            <a:off x="2472353" y="2651953"/>
            <a:ext cx="4863348" cy="0"/>
          </a:xfrm>
          <a:prstGeom prst="line">
            <a:avLst/>
          </a:prstGeom>
          <a:ln w="1905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그룹 68"/>
          <p:cNvGrpSpPr/>
          <p:nvPr/>
        </p:nvGrpSpPr>
        <p:grpSpPr>
          <a:xfrm>
            <a:off x="1946179" y="4049497"/>
            <a:ext cx="1050587" cy="353085"/>
            <a:chOff x="1545722" y="3851032"/>
            <a:chExt cx="1050587" cy="353085"/>
          </a:xfrm>
        </p:grpSpPr>
        <p:cxnSp>
          <p:nvCxnSpPr>
            <p:cNvPr id="64" name="직선 연결선 63"/>
            <p:cNvCxnSpPr>
              <a:cxnSpLocks/>
            </p:cNvCxnSpPr>
            <p:nvPr/>
          </p:nvCxnSpPr>
          <p:spPr>
            <a:xfrm>
              <a:off x="1545722" y="3851032"/>
              <a:ext cx="0" cy="353085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>
              <a:cxnSpLocks/>
            </p:cNvCxnSpPr>
            <p:nvPr/>
          </p:nvCxnSpPr>
          <p:spPr>
            <a:xfrm>
              <a:off x="1545722" y="3851032"/>
              <a:ext cx="1050587" cy="0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>
              <a:cxnSpLocks/>
            </p:cNvCxnSpPr>
            <p:nvPr/>
          </p:nvCxnSpPr>
          <p:spPr>
            <a:xfrm>
              <a:off x="2596309" y="3851032"/>
              <a:ext cx="0" cy="353085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/>
          <p:cNvGrpSpPr/>
          <p:nvPr/>
        </p:nvGrpSpPr>
        <p:grpSpPr>
          <a:xfrm>
            <a:off x="1292599" y="4278601"/>
            <a:ext cx="2324324" cy="1143995"/>
            <a:chOff x="861110" y="4040635"/>
            <a:chExt cx="2389820" cy="1165108"/>
          </a:xfrm>
        </p:grpSpPr>
        <p:sp>
          <p:nvSpPr>
            <p:cNvPr id="36" name="타원 35"/>
            <p:cNvSpPr/>
            <p:nvPr/>
          </p:nvSpPr>
          <p:spPr>
            <a:xfrm>
              <a:off x="861110" y="4040635"/>
              <a:ext cx="1165108" cy="1165108"/>
            </a:xfrm>
            <a:prstGeom prst="ellipse">
              <a:avLst/>
            </a:prstGeom>
            <a:gradFill flip="none" rotWithShape="1">
              <a:gsLst>
                <a:gs pos="0">
                  <a:srgbClr val="3366FF">
                    <a:shade val="30000"/>
                    <a:satMod val="115000"/>
                  </a:srgbClr>
                </a:gs>
                <a:gs pos="50000">
                  <a:srgbClr val="3366FF">
                    <a:shade val="67500"/>
                    <a:satMod val="115000"/>
                  </a:srgbClr>
                </a:gs>
                <a:gs pos="100000">
                  <a:srgbClr val="3366F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Education related problems </a:t>
              </a:r>
            </a:p>
          </p:txBody>
        </p:sp>
        <p:sp>
          <p:nvSpPr>
            <p:cNvPr id="37" name="타원 36"/>
            <p:cNvSpPr/>
            <p:nvPr/>
          </p:nvSpPr>
          <p:spPr>
            <a:xfrm>
              <a:off x="2085822" y="4040635"/>
              <a:ext cx="1165108" cy="1165108"/>
            </a:xfrm>
            <a:prstGeom prst="ellipse">
              <a:avLst/>
            </a:prstGeom>
            <a:gradFill flip="none" rotWithShape="1">
              <a:gsLst>
                <a:gs pos="0">
                  <a:srgbClr val="3366FF">
                    <a:shade val="30000"/>
                    <a:satMod val="115000"/>
                  </a:srgbClr>
                </a:gs>
                <a:gs pos="50000">
                  <a:srgbClr val="3366FF">
                    <a:shade val="67500"/>
                    <a:satMod val="115000"/>
                  </a:srgbClr>
                </a:gs>
                <a:gs pos="100000">
                  <a:srgbClr val="3366F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Job related problems </a:t>
              </a: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4378093" y="4049497"/>
            <a:ext cx="1050587" cy="466499"/>
            <a:chOff x="1545722" y="3851032"/>
            <a:chExt cx="1050587" cy="353085"/>
          </a:xfrm>
        </p:grpSpPr>
        <p:cxnSp>
          <p:nvCxnSpPr>
            <p:cNvPr id="73" name="직선 연결선 72"/>
            <p:cNvCxnSpPr>
              <a:cxnSpLocks/>
            </p:cNvCxnSpPr>
            <p:nvPr/>
          </p:nvCxnSpPr>
          <p:spPr>
            <a:xfrm>
              <a:off x="1545722" y="3851032"/>
              <a:ext cx="0" cy="353085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>
              <a:cxnSpLocks/>
            </p:cNvCxnSpPr>
            <p:nvPr/>
          </p:nvCxnSpPr>
          <p:spPr>
            <a:xfrm>
              <a:off x="1545722" y="3851032"/>
              <a:ext cx="1050587" cy="0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>
              <a:cxnSpLocks/>
            </p:cNvCxnSpPr>
            <p:nvPr/>
          </p:nvCxnSpPr>
          <p:spPr>
            <a:xfrm>
              <a:off x="2596309" y="3851032"/>
              <a:ext cx="0" cy="353085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그룹 75"/>
          <p:cNvGrpSpPr/>
          <p:nvPr/>
        </p:nvGrpSpPr>
        <p:grpSpPr>
          <a:xfrm>
            <a:off x="6800280" y="4049497"/>
            <a:ext cx="1050587" cy="353085"/>
            <a:chOff x="1545722" y="3851032"/>
            <a:chExt cx="1050587" cy="353085"/>
          </a:xfrm>
        </p:grpSpPr>
        <p:cxnSp>
          <p:nvCxnSpPr>
            <p:cNvPr id="77" name="직선 연결선 76"/>
            <p:cNvCxnSpPr>
              <a:cxnSpLocks/>
            </p:cNvCxnSpPr>
            <p:nvPr/>
          </p:nvCxnSpPr>
          <p:spPr>
            <a:xfrm>
              <a:off x="1545722" y="3851032"/>
              <a:ext cx="0" cy="353085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>
              <a:cxnSpLocks/>
            </p:cNvCxnSpPr>
            <p:nvPr/>
          </p:nvCxnSpPr>
          <p:spPr>
            <a:xfrm>
              <a:off x="1545722" y="3851032"/>
              <a:ext cx="1050587" cy="0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>
              <a:cxnSpLocks/>
            </p:cNvCxnSpPr>
            <p:nvPr/>
          </p:nvCxnSpPr>
          <p:spPr>
            <a:xfrm>
              <a:off x="2596309" y="3851032"/>
              <a:ext cx="0" cy="353085"/>
            </a:xfrm>
            <a:prstGeom prst="line">
              <a:avLst/>
            </a:prstGeom>
            <a:ln w="1905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/>
          <p:cNvGrpSpPr/>
          <p:nvPr/>
        </p:nvGrpSpPr>
        <p:grpSpPr>
          <a:xfrm>
            <a:off x="3741939" y="4278600"/>
            <a:ext cx="2315606" cy="1143997"/>
            <a:chOff x="3434741" y="4040634"/>
            <a:chExt cx="2380856" cy="1165109"/>
          </a:xfrm>
        </p:grpSpPr>
        <p:sp>
          <p:nvSpPr>
            <p:cNvPr id="38" name="타원 37"/>
            <p:cNvSpPr/>
            <p:nvPr/>
          </p:nvSpPr>
          <p:spPr>
            <a:xfrm>
              <a:off x="3434741" y="4040635"/>
              <a:ext cx="1165108" cy="1165108"/>
            </a:xfrm>
            <a:prstGeom prst="ellipse">
              <a:avLst/>
            </a:prstGeom>
            <a:gradFill flip="none" rotWithShape="1">
              <a:gsLst>
                <a:gs pos="0">
                  <a:srgbClr val="3366FF">
                    <a:shade val="30000"/>
                    <a:satMod val="115000"/>
                  </a:srgbClr>
                </a:gs>
                <a:gs pos="50000">
                  <a:srgbClr val="3366FF">
                    <a:shade val="67500"/>
                    <a:satMod val="115000"/>
                  </a:srgbClr>
                </a:gs>
                <a:gs pos="100000">
                  <a:srgbClr val="3366F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b="1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Free SHS</a:t>
              </a:r>
            </a:p>
          </p:txBody>
        </p:sp>
        <p:sp>
          <p:nvSpPr>
            <p:cNvPr id="39" name="타원 38"/>
            <p:cNvSpPr/>
            <p:nvPr/>
          </p:nvSpPr>
          <p:spPr>
            <a:xfrm>
              <a:off x="4650489" y="4040634"/>
              <a:ext cx="1165108" cy="1165108"/>
            </a:xfrm>
            <a:prstGeom prst="ellipse">
              <a:avLst/>
            </a:prstGeom>
            <a:gradFill flip="none" rotWithShape="1">
              <a:gsLst>
                <a:gs pos="0">
                  <a:srgbClr val="3366FF">
                    <a:shade val="30000"/>
                    <a:satMod val="115000"/>
                  </a:srgbClr>
                </a:gs>
                <a:gs pos="50000">
                  <a:srgbClr val="3366FF">
                    <a:shade val="67500"/>
                    <a:satMod val="115000"/>
                  </a:srgbClr>
                </a:gs>
                <a:gs pos="100000">
                  <a:srgbClr val="3366F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1D1F and NABCO 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6188671" y="4278594"/>
            <a:ext cx="2315604" cy="1144000"/>
            <a:chOff x="6105515" y="4040635"/>
            <a:chExt cx="2380852" cy="1165112"/>
          </a:xfrm>
        </p:grpSpPr>
        <p:sp>
          <p:nvSpPr>
            <p:cNvPr id="40" name="타원 39"/>
            <p:cNvSpPr/>
            <p:nvPr/>
          </p:nvSpPr>
          <p:spPr>
            <a:xfrm>
              <a:off x="6105515" y="4040635"/>
              <a:ext cx="1165108" cy="1165108"/>
            </a:xfrm>
            <a:prstGeom prst="ellipse">
              <a:avLst/>
            </a:prstGeom>
            <a:gradFill flip="none" rotWithShape="1">
              <a:gsLst>
                <a:gs pos="0">
                  <a:srgbClr val="3366FF">
                    <a:shade val="30000"/>
                    <a:satMod val="115000"/>
                  </a:srgbClr>
                </a:gs>
                <a:gs pos="50000">
                  <a:srgbClr val="3366FF">
                    <a:shade val="67500"/>
                    <a:satMod val="115000"/>
                  </a:srgbClr>
                </a:gs>
                <a:gs pos="100000">
                  <a:srgbClr val="3366F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Dream nurturing through soccer Academy</a:t>
              </a:r>
            </a:p>
          </p:txBody>
        </p:sp>
        <p:sp>
          <p:nvSpPr>
            <p:cNvPr id="41" name="타원 40"/>
            <p:cNvSpPr/>
            <p:nvPr/>
          </p:nvSpPr>
          <p:spPr>
            <a:xfrm>
              <a:off x="7321260" y="4040641"/>
              <a:ext cx="1165107" cy="1165106"/>
            </a:xfrm>
            <a:prstGeom prst="ellipse">
              <a:avLst/>
            </a:prstGeom>
            <a:gradFill flip="none" rotWithShape="1">
              <a:gsLst>
                <a:gs pos="0">
                  <a:srgbClr val="3366FF">
                    <a:shade val="30000"/>
                    <a:satMod val="115000"/>
                  </a:srgbClr>
                </a:gs>
                <a:gs pos="50000">
                  <a:srgbClr val="3366FF">
                    <a:shade val="67500"/>
                    <a:satMod val="115000"/>
                  </a:srgbClr>
                </a:gs>
                <a:gs pos="100000">
                  <a:srgbClr val="3366F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spc="-100" dirty="0"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Mindset Education centers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44" name="TextBox 43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02 MOTIVATION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Summarized Systematic Approach </a:t>
              </a:r>
              <a:endParaRPr lang="ko-KR" altLang="en-US" sz="10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46" name="그림 45">
            <a:extLst>
              <a:ext uri="{FF2B5EF4-FFF2-40B4-BE49-F238E27FC236}">
                <a16:creationId xmlns:a16="http://schemas.microsoft.com/office/drawing/2014/main" id="{7CA2ED82-30C7-4F70-AE9A-5E82014D6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14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uth are enssencial to National Developemnt | News Ghana">
            <a:extLst>
              <a:ext uri="{FF2B5EF4-FFF2-40B4-BE49-F238E27FC236}">
                <a16:creationId xmlns:a16="http://schemas.microsoft.com/office/drawing/2014/main" id="{26DCFFF2-BA18-459C-9261-403174FB3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4387314"/>
            <a:ext cx="3714750" cy="2381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0C4818C0-F89A-4561-89BA-17C9B22D51EE}"/>
              </a:ext>
            </a:extLst>
          </p:cNvPr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31A6C78-71FF-4851-9D67-38DBCA654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grpSp>
        <p:nvGrpSpPr>
          <p:cNvPr id="6" name="그룹 17">
            <a:extLst>
              <a:ext uri="{FF2B5EF4-FFF2-40B4-BE49-F238E27FC236}">
                <a16:creationId xmlns:a16="http://schemas.microsoft.com/office/drawing/2014/main" id="{E29BFC0E-CA71-4BB8-A192-51E20773E4B8}"/>
              </a:ext>
            </a:extLst>
          </p:cNvPr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C863C0-7102-4BE7-A1FB-D7F88C232FA9}"/>
                </a:ext>
              </a:extLst>
            </p:cNvPr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02 MOTIVATION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910B20-FF86-42A2-B695-0643DD1B19B4}"/>
                </a:ext>
              </a:extLst>
            </p:cNvPr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Main Activity and Goal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9" name="표 3">
            <a:extLst>
              <a:ext uri="{FF2B5EF4-FFF2-40B4-BE49-F238E27FC236}">
                <a16:creationId xmlns:a16="http://schemas.microsoft.com/office/drawing/2014/main" id="{BFE65C8D-7770-474A-96FB-B9AD44705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03233"/>
              </p:ext>
            </p:extLst>
          </p:nvPr>
        </p:nvGraphicFramePr>
        <p:xfrm>
          <a:off x="1038610" y="3634778"/>
          <a:ext cx="7828778" cy="112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195">
                  <a:extLst>
                    <a:ext uri="{9D8B030D-6E8A-4147-A177-3AD203B41FA5}">
                      <a16:colId xmlns:a16="http://schemas.microsoft.com/office/drawing/2014/main" val="2416446928"/>
                    </a:ext>
                  </a:extLst>
                </a:gridCol>
                <a:gridCol w="3914388">
                  <a:extLst>
                    <a:ext uri="{9D8B030D-6E8A-4147-A177-3AD203B41FA5}">
                      <a16:colId xmlns:a16="http://schemas.microsoft.com/office/drawing/2014/main" val="2083603748"/>
                    </a:ext>
                  </a:extLst>
                </a:gridCol>
                <a:gridCol w="1957195">
                  <a:extLst>
                    <a:ext uri="{9D8B030D-6E8A-4147-A177-3AD203B41FA5}">
                      <a16:colId xmlns:a16="http://schemas.microsoft.com/office/drawing/2014/main" val="1410339947"/>
                    </a:ext>
                  </a:extLst>
                </a:gridCol>
              </a:tblGrid>
              <a:tr h="11281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 space for youth activities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Upgrade the operating plan </a:t>
                      </a:r>
                    </a:p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 youth planning establishment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Providing opportunities for various leisure activities for youth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7956544"/>
                  </a:ext>
                </a:extLst>
              </a:tr>
            </a:tbl>
          </a:graphicData>
        </a:graphic>
      </p:graphicFrame>
      <p:graphicFrame>
        <p:nvGraphicFramePr>
          <p:cNvPr id="10" name="표 3">
            <a:extLst>
              <a:ext uri="{FF2B5EF4-FFF2-40B4-BE49-F238E27FC236}">
                <a16:creationId xmlns:a16="http://schemas.microsoft.com/office/drawing/2014/main" id="{1C7368D1-D9AC-4898-8851-FBFE64242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215328"/>
              </p:ext>
            </p:extLst>
          </p:nvPr>
        </p:nvGraphicFramePr>
        <p:xfrm>
          <a:off x="1038612" y="5577939"/>
          <a:ext cx="7828777" cy="703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8777">
                  <a:extLst>
                    <a:ext uri="{9D8B030D-6E8A-4147-A177-3AD203B41FA5}">
                      <a16:colId xmlns:a16="http://schemas.microsoft.com/office/drawing/2014/main" val="2416446928"/>
                    </a:ext>
                  </a:extLst>
                </a:gridCol>
              </a:tblGrid>
              <a:tr h="703858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20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Youth grow up healthy and local communities are revitalized</a:t>
                      </a:r>
                      <a:endParaRPr lang="ko-KR" altLang="en-US" sz="20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7956544"/>
                  </a:ext>
                </a:extLst>
              </a:tr>
            </a:tbl>
          </a:graphicData>
        </a:graphic>
      </p:graphicFrame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2DC548A8-3AB5-4CC4-AE9D-D96978AE9A82}"/>
              </a:ext>
            </a:extLst>
          </p:cNvPr>
          <p:cNvSpPr/>
          <p:nvPr/>
        </p:nvSpPr>
        <p:spPr>
          <a:xfrm>
            <a:off x="1885109" y="3037533"/>
            <a:ext cx="289564" cy="371380"/>
          </a:xfrm>
          <a:prstGeom prst="downArrow">
            <a:avLst>
              <a:gd name="adj1" fmla="val 50000"/>
              <a:gd name="adj2" fmla="val 73366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표 3">
            <a:extLst>
              <a:ext uri="{FF2B5EF4-FFF2-40B4-BE49-F238E27FC236}">
                <a16:creationId xmlns:a16="http://schemas.microsoft.com/office/drawing/2014/main" id="{42A1BCCF-DFF7-46ED-B9EC-EC8F95375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277303"/>
              </p:ext>
            </p:extLst>
          </p:nvPr>
        </p:nvGraphicFramePr>
        <p:xfrm>
          <a:off x="1038610" y="2009797"/>
          <a:ext cx="782878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195">
                  <a:extLst>
                    <a:ext uri="{9D8B030D-6E8A-4147-A177-3AD203B41FA5}">
                      <a16:colId xmlns:a16="http://schemas.microsoft.com/office/drawing/2014/main" val="2416446928"/>
                    </a:ext>
                  </a:extLst>
                </a:gridCol>
                <a:gridCol w="1957195">
                  <a:extLst>
                    <a:ext uri="{9D8B030D-6E8A-4147-A177-3AD203B41FA5}">
                      <a16:colId xmlns:a16="http://schemas.microsoft.com/office/drawing/2014/main" val="2083603748"/>
                    </a:ext>
                  </a:extLst>
                </a:gridCol>
                <a:gridCol w="1957195">
                  <a:extLst>
                    <a:ext uri="{9D8B030D-6E8A-4147-A177-3AD203B41FA5}">
                      <a16:colId xmlns:a16="http://schemas.microsoft.com/office/drawing/2014/main" val="3407131316"/>
                    </a:ext>
                  </a:extLst>
                </a:gridCol>
                <a:gridCol w="1957195">
                  <a:extLst>
                    <a:ext uri="{9D8B030D-6E8A-4147-A177-3AD203B41FA5}">
                      <a16:colId xmlns:a16="http://schemas.microsoft.com/office/drawing/2014/main" val="1410339947"/>
                    </a:ext>
                  </a:extLst>
                </a:gridCol>
              </a:tblGrid>
              <a:tr h="8099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 Youth Center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 plan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establishment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Education training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educational program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7956544"/>
                  </a:ext>
                </a:extLst>
              </a:tr>
            </a:tbl>
          </a:graphicData>
        </a:graphic>
      </p:graphicFrame>
      <p:sp>
        <p:nvSpPr>
          <p:cNvPr id="17" name="화살표: 아래쪽 16">
            <a:extLst>
              <a:ext uri="{FF2B5EF4-FFF2-40B4-BE49-F238E27FC236}">
                <a16:creationId xmlns:a16="http://schemas.microsoft.com/office/drawing/2014/main" id="{F3F1E922-648E-4CC4-AC54-B49BF0E64E79}"/>
              </a:ext>
            </a:extLst>
          </p:cNvPr>
          <p:cNvSpPr/>
          <p:nvPr/>
        </p:nvSpPr>
        <p:spPr>
          <a:xfrm>
            <a:off x="3913934" y="3037533"/>
            <a:ext cx="289564" cy="371380"/>
          </a:xfrm>
          <a:prstGeom prst="downArrow">
            <a:avLst>
              <a:gd name="adj1" fmla="val 50000"/>
              <a:gd name="adj2" fmla="val 73366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화살표: 아래쪽 17">
            <a:extLst>
              <a:ext uri="{FF2B5EF4-FFF2-40B4-BE49-F238E27FC236}">
                <a16:creationId xmlns:a16="http://schemas.microsoft.com/office/drawing/2014/main" id="{927F8F06-D543-471D-876B-00C72C204379}"/>
              </a:ext>
            </a:extLst>
          </p:cNvPr>
          <p:cNvSpPr/>
          <p:nvPr/>
        </p:nvSpPr>
        <p:spPr>
          <a:xfrm>
            <a:off x="5835012" y="3037533"/>
            <a:ext cx="289564" cy="371380"/>
          </a:xfrm>
          <a:prstGeom prst="downArrow">
            <a:avLst>
              <a:gd name="adj1" fmla="val 50000"/>
              <a:gd name="adj2" fmla="val 73366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화살표: 아래쪽 18">
            <a:extLst>
              <a:ext uri="{FF2B5EF4-FFF2-40B4-BE49-F238E27FC236}">
                <a16:creationId xmlns:a16="http://schemas.microsoft.com/office/drawing/2014/main" id="{6D2EA561-1EAC-4BA5-A0F8-B2927CA654FC}"/>
              </a:ext>
            </a:extLst>
          </p:cNvPr>
          <p:cNvSpPr/>
          <p:nvPr/>
        </p:nvSpPr>
        <p:spPr>
          <a:xfrm>
            <a:off x="7815581" y="3037533"/>
            <a:ext cx="289564" cy="371380"/>
          </a:xfrm>
          <a:prstGeom prst="downArrow">
            <a:avLst>
              <a:gd name="adj1" fmla="val 50000"/>
              <a:gd name="adj2" fmla="val 73366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화살표: 아래쪽 19">
            <a:extLst>
              <a:ext uri="{FF2B5EF4-FFF2-40B4-BE49-F238E27FC236}">
                <a16:creationId xmlns:a16="http://schemas.microsoft.com/office/drawing/2014/main" id="{65C0AE46-CC28-4CD8-B47D-35E02D28F4C4}"/>
              </a:ext>
            </a:extLst>
          </p:cNvPr>
          <p:cNvSpPr/>
          <p:nvPr/>
        </p:nvSpPr>
        <p:spPr>
          <a:xfrm>
            <a:off x="4808217" y="4984718"/>
            <a:ext cx="289564" cy="371380"/>
          </a:xfrm>
          <a:prstGeom prst="downArrow">
            <a:avLst>
              <a:gd name="adj1" fmla="val 50000"/>
              <a:gd name="adj2" fmla="val 73366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095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8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자유형: 도형 4"/>
          <p:cNvSpPr/>
          <p:nvPr/>
        </p:nvSpPr>
        <p:spPr>
          <a:xfrm>
            <a:off x="7931326" y="3797033"/>
            <a:ext cx="175822" cy="220364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203645"/>
                </a:lnTo>
                <a:lnTo>
                  <a:pt x="175822" y="2203645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자유형: 도형 5"/>
          <p:cNvSpPr/>
          <p:nvPr/>
        </p:nvSpPr>
        <p:spPr>
          <a:xfrm>
            <a:off x="7931326" y="3797033"/>
            <a:ext cx="175822" cy="13714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71417"/>
                </a:lnTo>
                <a:lnTo>
                  <a:pt x="175822" y="1371417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자유형: 도형 9"/>
          <p:cNvSpPr/>
          <p:nvPr/>
        </p:nvSpPr>
        <p:spPr>
          <a:xfrm>
            <a:off x="7931326" y="3797033"/>
            <a:ext cx="175822" cy="53918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9189"/>
                </a:lnTo>
                <a:lnTo>
                  <a:pt x="175822" y="539189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자유형: 도형 10"/>
          <p:cNvSpPr/>
          <p:nvPr/>
        </p:nvSpPr>
        <p:spPr>
          <a:xfrm>
            <a:off x="7691036" y="2964805"/>
            <a:ext cx="709151" cy="2461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3075"/>
                </a:lnTo>
                <a:lnTo>
                  <a:pt x="709151" y="123075"/>
                </a:lnTo>
                <a:lnTo>
                  <a:pt x="709151" y="246151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7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자유형: 도형 16"/>
          <p:cNvSpPr/>
          <p:nvPr/>
        </p:nvSpPr>
        <p:spPr>
          <a:xfrm>
            <a:off x="6513022" y="3797033"/>
            <a:ext cx="175822" cy="13714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71417"/>
                </a:lnTo>
                <a:lnTo>
                  <a:pt x="175822" y="1371417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자유형: 도형 17"/>
          <p:cNvSpPr/>
          <p:nvPr/>
        </p:nvSpPr>
        <p:spPr>
          <a:xfrm>
            <a:off x="6513022" y="3797033"/>
            <a:ext cx="175822" cy="53918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9189"/>
                </a:lnTo>
                <a:lnTo>
                  <a:pt x="175822" y="539189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자유형: 도형 18"/>
          <p:cNvSpPr/>
          <p:nvPr/>
        </p:nvSpPr>
        <p:spPr>
          <a:xfrm>
            <a:off x="6981884" y="2964805"/>
            <a:ext cx="709151" cy="2461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09151" y="0"/>
                </a:moveTo>
                <a:lnTo>
                  <a:pt x="709151" y="123075"/>
                </a:lnTo>
                <a:lnTo>
                  <a:pt x="0" y="123075"/>
                </a:lnTo>
                <a:lnTo>
                  <a:pt x="0" y="246151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7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자유형: 도형 19"/>
          <p:cNvSpPr/>
          <p:nvPr/>
        </p:nvSpPr>
        <p:spPr>
          <a:xfrm>
            <a:off x="4854429" y="2129919"/>
            <a:ext cx="2836607" cy="24880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5732"/>
                </a:lnTo>
                <a:lnTo>
                  <a:pt x="2836607" y="125732"/>
                </a:lnTo>
                <a:lnTo>
                  <a:pt x="2836607" y="248808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9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자유형: 도형 20"/>
          <p:cNvSpPr/>
          <p:nvPr/>
        </p:nvSpPr>
        <p:spPr>
          <a:xfrm>
            <a:off x="5094719" y="3797033"/>
            <a:ext cx="175822" cy="53918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9189"/>
                </a:lnTo>
                <a:lnTo>
                  <a:pt x="175822" y="539189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자유형: 도형 22"/>
          <p:cNvSpPr/>
          <p:nvPr/>
        </p:nvSpPr>
        <p:spPr>
          <a:xfrm>
            <a:off x="4854429" y="2964805"/>
            <a:ext cx="709151" cy="2461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3075"/>
                </a:lnTo>
                <a:lnTo>
                  <a:pt x="709151" y="123075"/>
                </a:lnTo>
                <a:lnTo>
                  <a:pt x="709151" y="246151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7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자유형: 도형 23"/>
          <p:cNvSpPr/>
          <p:nvPr/>
        </p:nvSpPr>
        <p:spPr>
          <a:xfrm>
            <a:off x="3676415" y="3797033"/>
            <a:ext cx="175822" cy="13714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71417"/>
                </a:lnTo>
                <a:lnTo>
                  <a:pt x="175822" y="1371417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자유형: 도형 25"/>
          <p:cNvSpPr/>
          <p:nvPr/>
        </p:nvSpPr>
        <p:spPr>
          <a:xfrm>
            <a:off x="3676415" y="3797033"/>
            <a:ext cx="175822" cy="53918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9189"/>
                </a:lnTo>
                <a:lnTo>
                  <a:pt x="175822" y="539189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자유형: 도형 26"/>
          <p:cNvSpPr/>
          <p:nvPr/>
        </p:nvSpPr>
        <p:spPr>
          <a:xfrm>
            <a:off x="4145277" y="2964805"/>
            <a:ext cx="709151" cy="2461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09151" y="0"/>
                </a:moveTo>
                <a:lnTo>
                  <a:pt x="709151" y="123075"/>
                </a:lnTo>
                <a:lnTo>
                  <a:pt x="0" y="123075"/>
                </a:lnTo>
                <a:lnTo>
                  <a:pt x="0" y="246151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7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자유형: 도형 27"/>
          <p:cNvSpPr/>
          <p:nvPr/>
        </p:nvSpPr>
        <p:spPr>
          <a:xfrm>
            <a:off x="4808708" y="2129919"/>
            <a:ext cx="91440" cy="24880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48808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9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자유형: 도형 28"/>
          <p:cNvSpPr/>
          <p:nvPr/>
        </p:nvSpPr>
        <p:spPr>
          <a:xfrm>
            <a:off x="2258112" y="3797033"/>
            <a:ext cx="175822" cy="13714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71417"/>
                </a:lnTo>
                <a:lnTo>
                  <a:pt x="175822" y="1371417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자유형: 도형 29"/>
          <p:cNvSpPr/>
          <p:nvPr/>
        </p:nvSpPr>
        <p:spPr>
          <a:xfrm>
            <a:off x="2258112" y="3797033"/>
            <a:ext cx="175822" cy="53918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9189"/>
                </a:lnTo>
                <a:lnTo>
                  <a:pt x="175822" y="539189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자유형: 도형 30"/>
          <p:cNvSpPr/>
          <p:nvPr/>
        </p:nvSpPr>
        <p:spPr>
          <a:xfrm>
            <a:off x="2017821" y="2964805"/>
            <a:ext cx="709151" cy="2461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3075"/>
                </a:lnTo>
                <a:lnTo>
                  <a:pt x="709151" y="123075"/>
                </a:lnTo>
                <a:lnTo>
                  <a:pt x="709151" y="246151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7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자유형: 도형 34"/>
          <p:cNvSpPr/>
          <p:nvPr/>
        </p:nvSpPr>
        <p:spPr>
          <a:xfrm>
            <a:off x="839808" y="3797033"/>
            <a:ext cx="175822" cy="13714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71417"/>
                </a:lnTo>
                <a:lnTo>
                  <a:pt x="175822" y="1371417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4" name="자유형: 도형 43"/>
          <p:cNvSpPr/>
          <p:nvPr/>
        </p:nvSpPr>
        <p:spPr>
          <a:xfrm>
            <a:off x="839808" y="3797033"/>
            <a:ext cx="175822" cy="53918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9189"/>
                </a:lnTo>
                <a:lnTo>
                  <a:pt x="175822" y="539189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5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자유형: 도형 44"/>
          <p:cNvSpPr/>
          <p:nvPr/>
        </p:nvSpPr>
        <p:spPr>
          <a:xfrm>
            <a:off x="1308670" y="2964805"/>
            <a:ext cx="709151" cy="2461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09151" y="0"/>
                </a:moveTo>
                <a:lnTo>
                  <a:pt x="709151" y="123075"/>
                </a:lnTo>
                <a:lnTo>
                  <a:pt x="0" y="123075"/>
                </a:lnTo>
                <a:lnTo>
                  <a:pt x="0" y="246151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7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6" name="자유형: 도형 45"/>
          <p:cNvSpPr/>
          <p:nvPr/>
        </p:nvSpPr>
        <p:spPr>
          <a:xfrm>
            <a:off x="2017821" y="2129919"/>
            <a:ext cx="2836607" cy="24880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836607" y="0"/>
                </a:moveTo>
                <a:lnTo>
                  <a:pt x="2836607" y="125732"/>
                </a:lnTo>
                <a:lnTo>
                  <a:pt x="0" y="125732"/>
                </a:lnTo>
                <a:lnTo>
                  <a:pt x="0" y="248808"/>
                </a:lnTo>
              </a:path>
            </a:pathLst>
          </a:custGeom>
          <a:noFill/>
          <a:ln>
            <a:solidFill>
              <a:srgbClr val="00269C"/>
            </a:solidFill>
          </a:ln>
        </p:spPr>
        <p:style>
          <a:lnRef idx="2">
            <a:schemeClr val="accent4">
              <a:tint val="9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8" name="자유형: 도형 47"/>
          <p:cNvSpPr/>
          <p:nvPr/>
        </p:nvSpPr>
        <p:spPr>
          <a:xfrm>
            <a:off x="1313272" y="2378729"/>
            <a:ext cx="1412098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139E">
                  <a:shade val="30000"/>
                  <a:satMod val="115000"/>
                </a:srgbClr>
              </a:gs>
              <a:gs pos="50000">
                <a:srgbClr val="00139E">
                  <a:shade val="67500"/>
                  <a:satMod val="115000"/>
                </a:srgbClr>
              </a:gs>
              <a:gs pos="100000">
                <a:srgbClr val="00139E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7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Providing a good out of school education</a:t>
            </a:r>
          </a:p>
        </p:txBody>
      </p:sp>
      <p:sp>
        <p:nvSpPr>
          <p:cNvPr id="49" name="자유형: 도형 48"/>
          <p:cNvSpPr/>
          <p:nvPr/>
        </p:nvSpPr>
        <p:spPr>
          <a:xfrm>
            <a:off x="672953" y="3210956"/>
            <a:ext cx="1271432" cy="70182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366FF">
                  <a:shade val="30000"/>
                  <a:satMod val="115000"/>
                </a:srgbClr>
              </a:gs>
              <a:gs pos="50000">
                <a:srgbClr val="3366FF">
                  <a:shade val="67500"/>
                  <a:satMod val="115000"/>
                </a:srgbClr>
              </a:gs>
              <a:gs pos="100000">
                <a:srgbClr val="3366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Improvement of alternative educational environment</a:t>
            </a:r>
          </a:p>
        </p:txBody>
      </p:sp>
      <p:sp>
        <p:nvSpPr>
          <p:cNvPr id="52" name="자유형: 도형 51"/>
          <p:cNvSpPr/>
          <p:nvPr/>
        </p:nvSpPr>
        <p:spPr>
          <a:xfrm>
            <a:off x="1015632" y="4043184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Building center</a:t>
            </a:r>
          </a:p>
        </p:txBody>
      </p:sp>
      <p:sp>
        <p:nvSpPr>
          <p:cNvPr id="53" name="자유형: 도형 52"/>
          <p:cNvSpPr/>
          <p:nvPr/>
        </p:nvSpPr>
        <p:spPr>
          <a:xfrm>
            <a:off x="1015632" y="4875412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Support materials</a:t>
            </a:r>
          </a:p>
        </p:txBody>
      </p:sp>
      <p:sp>
        <p:nvSpPr>
          <p:cNvPr id="54" name="자유형: 도형 53"/>
          <p:cNvSpPr/>
          <p:nvPr/>
        </p:nvSpPr>
        <p:spPr>
          <a:xfrm>
            <a:off x="2091256" y="3210956"/>
            <a:ext cx="1271432" cy="70182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366FF">
                  <a:shade val="30000"/>
                  <a:satMod val="115000"/>
                </a:srgbClr>
              </a:gs>
              <a:gs pos="50000">
                <a:srgbClr val="3366FF">
                  <a:shade val="67500"/>
                  <a:satMod val="115000"/>
                </a:srgbClr>
              </a:gs>
              <a:gs pos="100000">
                <a:srgbClr val="3366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Improvement of quality of alternative education</a:t>
            </a:r>
          </a:p>
        </p:txBody>
      </p:sp>
      <p:sp>
        <p:nvSpPr>
          <p:cNvPr id="55" name="자유형: 도형 54"/>
          <p:cNvSpPr/>
          <p:nvPr/>
        </p:nvSpPr>
        <p:spPr>
          <a:xfrm>
            <a:off x="2433935" y="4043184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Physical education &amp; art academy</a:t>
            </a:r>
          </a:p>
        </p:txBody>
      </p:sp>
      <p:sp>
        <p:nvSpPr>
          <p:cNvPr id="56" name="자유형: 도형 55"/>
          <p:cNvSpPr/>
          <p:nvPr/>
        </p:nvSpPr>
        <p:spPr>
          <a:xfrm>
            <a:off x="2433935" y="4875412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Cultural exchange programs</a:t>
            </a:r>
          </a:p>
        </p:txBody>
      </p:sp>
      <p:sp>
        <p:nvSpPr>
          <p:cNvPr id="58" name="자유형: 도형 57"/>
          <p:cNvSpPr/>
          <p:nvPr/>
        </p:nvSpPr>
        <p:spPr>
          <a:xfrm>
            <a:off x="4143675" y="2378729"/>
            <a:ext cx="141530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139E">
                  <a:shade val="30000"/>
                  <a:satMod val="115000"/>
                </a:srgbClr>
              </a:gs>
              <a:gs pos="50000">
                <a:srgbClr val="00139E">
                  <a:shade val="67500"/>
                  <a:satMod val="115000"/>
                </a:srgbClr>
              </a:gs>
              <a:gs pos="100000">
                <a:srgbClr val="00139E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7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Soccer 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promotion</a:t>
            </a:r>
          </a:p>
        </p:txBody>
      </p:sp>
      <p:sp>
        <p:nvSpPr>
          <p:cNvPr id="59" name="자유형: 도형 58"/>
          <p:cNvSpPr/>
          <p:nvPr/>
        </p:nvSpPr>
        <p:spPr>
          <a:xfrm>
            <a:off x="3509560" y="3210956"/>
            <a:ext cx="1271432" cy="70182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366FF">
                  <a:shade val="30000"/>
                  <a:satMod val="115000"/>
                </a:srgbClr>
              </a:gs>
              <a:gs pos="50000">
                <a:srgbClr val="3366FF">
                  <a:shade val="67500"/>
                  <a:satMod val="115000"/>
                </a:srgbClr>
              </a:gs>
              <a:gs pos="100000">
                <a:srgbClr val="3366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Providing soccer clinicals assistance</a:t>
            </a:r>
          </a:p>
        </p:txBody>
      </p:sp>
      <p:sp>
        <p:nvSpPr>
          <p:cNvPr id="60" name="자유형: 도형 59"/>
          <p:cNvSpPr/>
          <p:nvPr/>
        </p:nvSpPr>
        <p:spPr>
          <a:xfrm>
            <a:off x="3852239" y="4043184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Coaching assistance</a:t>
            </a:r>
          </a:p>
        </p:txBody>
      </p:sp>
      <p:sp>
        <p:nvSpPr>
          <p:cNvPr id="61" name="자유형: 도형 60"/>
          <p:cNvSpPr/>
          <p:nvPr/>
        </p:nvSpPr>
        <p:spPr>
          <a:xfrm>
            <a:off x="3852239" y="4875412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Practical soccer programs (leagues)</a:t>
            </a:r>
            <a:endParaRPr lang="ko-KR" altLang="en-US" sz="1200" dirty="0">
              <a:solidFill>
                <a:schemeClr val="tx1"/>
              </a:solidFill>
              <a:latin typeface="Arial" panose="020B0604020202020204" pitchFamily="34" charset="0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62" name="자유형: 도형 61"/>
          <p:cNvSpPr/>
          <p:nvPr/>
        </p:nvSpPr>
        <p:spPr>
          <a:xfrm>
            <a:off x="4927863" y="3210956"/>
            <a:ext cx="1271432" cy="70182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366FF">
                  <a:shade val="30000"/>
                  <a:satMod val="115000"/>
                </a:srgbClr>
              </a:gs>
              <a:gs pos="50000">
                <a:srgbClr val="3366FF">
                  <a:shade val="67500"/>
                  <a:satMod val="115000"/>
                </a:srgbClr>
              </a:gs>
              <a:gs pos="100000">
                <a:srgbClr val="3366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Improvement of soccer theorical studies</a:t>
            </a:r>
          </a:p>
        </p:txBody>
      </p:sp>
      <p:sp>
        <p:nvSpPr>
          <p:cNvPr id="63" name="자유형: 도형 62"/>
          <p:cNvSpPr/>
          <p:nvPr/>
        </p:nvSpPr>
        <p:spPr>
          <a:xfrm>
            <a:off x="5270542" y="4043184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Soccer school education</a:t>
            </a:r>
          </a:p>
        </p:txBody>
      </p:sp>
      <p:sp>
        <p:nvSpPr>
          <p:cNvPr id="67" name="자유형: 도형 66"/>
          <p:cNvSpPr/>
          <p:nvPr/>
        </p:nvSpPr>
        <p:spPr>
          <a:xfrm>
            <a:off x="6983487" y="2378729"/>
            <a:ext cx="1416699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139E">
                  <a:shade val="30000"/>
                  <a:satMod val="115000"/>
                </a:srgbClr>
              </a:gs>
              <a:gs pos="50000">
                <a:srgbClr val="00139E">
                  <a:shade val="67500"/>
                  <a:satMod val="115000"/>
                </a:srgbClr>
              </a:gs>
              <a:gs pos="100000">
                <a:srgbClr val="00139E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7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Increasing capability as a member of society</a:t>
            </a:r>
          </a:p>
        </p:txBody>
      </p:sp>
      <p:sp>
        <p:nvSpPr>
          <p:cNvPr id="68" name="자유형: 도형 67"/>
          <p:cNvSpPr/>
          <p:nvPr/>
        </p:nvSpPr>
        <p:spPr>
          <a:xfrm>
            <a:off x="6346167" y="3210956"/>
            <a:ext cx="1271432" cy="70182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366FF">
                  <a:shade val="30000"/>
                  <a:satMod val="115000"/>
                </a:srgbClr>
              </a:gs>
              <a:gs pos="50000">
                <a:srgbClr val="3366FF">
                  <a:shade val="67500"/>
                  <a:satMod val="115000"/>
                </a:srgbClr>
              </a:gs>
              <a:gs pos="100000">
                <a:srgbClr val="3366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Psychological relaxation &amp; improvement of self-esteem</a:t>
            </a:r>
          </a:p>
        </p:txBody>
      </p:sp>
      <p:sp>
        <p:nvSpPr>
          <p:cNvPr id="70" name="자유형: 도형 69"/>
          <p:cNvSpPr/>
          <p:nvPr/>
        </p:nvSpPr>
        <p:spPr>
          <a:xfrm>
            <a:off x="6688846" y="4043184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Mind education</a:t>
            </a:r>
          </a:p>
        </p:txBody>
      </p:sp>
      <p:sp>
        <p:nvSpPr>
          <p:cNvPr id="71" name="자유형: 도형 70"/>
          <p:cNvSpPr/>
          <p:nvPr/>
        </p:nvSpPr>
        <p:spPr>
          <a:xfrm>
            <a:off x="6688846" y="4875412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Mentor-Mentee program</a:t>
            </a:r>
          </a:p>
        </p:txBody>
      </p:sp>
      <p:sp>
        <p:nvSpPr>
          <p:cNvPr id="80" name="자유형: 도형 79"/>
          <p:cNvSpPr/>
          <p:nvPr/>
        </p:nvSpPr>
        <p:spPr>
          <a:xfrm>
            <a:off x="7764471" y="3210956"/>
            <a:ext cx="1271432" cy="70182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366FF">
                  <a:shade val="30000"/>
                  <a:satMod val="115000"/>
                </a:srgbClr>
              </a:gs>
              <a:gs pos="50000">
                <a:srgbClr val="3366FF">
                  <a:shade val="67500"/>
                  <a:satMod val="115000"/>
                </a:srgbClr>
              </a:gs>
              <a:gs pos="100000">
                <a:srgbClr val="3366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Expansion of youth’s entry into society </a:t>
            </a:r>
          </a:p>
        </p:txBody>
      </p:sp>
      <p:sp>
        <p:nvSpPr>
          <p:cNvPr id="81" name="자유형: 도형 80"/>
          <p:cNvSpPr/>
          <p:nvPr/>
        </p:nvSpPr>
        <p:spPr>
          <a:xfrm>
            <a:off x="8107150" y="4043184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Vocational &amp; Technology education</a:t>
            </a:r>
          </a:p>
        </p:txBody>
      </p:sp>
      <p:sp>
        <p:nvSpPr>
          <p:cNvPr id="82" name="자유형: 도형 81"/>
          <p:cNvSpPr/>
          <p:nvPr/>
        </p:nvSpPr>
        <p:spPr>
          <a:xfrm>
            <a:off x="8107150" y="4875412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Education for resident</a:t>
            </a:r>
          </a:p>
        </p:txBody>
      </p:sp>
      <p:sp>
        <p:nvSpPr>
          <p:cNvPr id="84" name="자유형: 도형 83"/>
          <p:cNvSpPr/>
          <p:nvPr/>
        </p:nvSpPr>
        <p:spPr>
          <a:xfrm>
            <a:off x="8107150" y="5707640"/>
            <a:ext cx="1172151" cy="586075"/>
          </a:xfrm>
          <a:custGeom>
            <a:avLst/>
            <a:gdLst>
              <a:gd name="connsiteX0" fmla="*/ 0 w 1172151"/>
              <a:gd name="connsiteY0" fmla="*/ 0 h 586075"/>
              <a:gd name="connsiteX1" fmla="*/ 1172151 w 1172151"/>
              <a:gd name="connsiteY1" fmla="*/ 0 h 586075"/>
              <a:gd name="connsiteX2" fmla="*/ 1172151 w 1172151"/>
              <a:gd name="connsiteY2" fmla="*/ 586075 h 586075"/>
              <a:gd name="connsiteX3" fmla="*/ 0 w 1172151"/>
              <a:gd name="connsiteY3" fmla="*/ 586075 h 586075"/>
              <a:gd name="connsiteX4" fmla="*/ 0 w 1172151"/>
              <a:gd name="connsiteY4" fmla="*/ 0 h 5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151" h="586075">
                <a:moveTo>
                  <a:pt x="0" y="0"/>
                </a:moveTo>
                <a:lnTo>
                  <a:pt x="1172151" y="0"/>
                </a:lnTo>
                <a:lnTo>
                  <a:pt x="1172151" y="586075"/>
                </a:lnTo>
                <a:lnTo>
                  <a:pt x="0" y="586075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3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3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Education for women</a:t>
            </a:r>
          </a:p>
        </p:txBody>
      </p:sp>
      <p:grpSp>
        <p:nvGrpSpPr>
          <p:cNvPr id="85" name="그룹 84"/>
          <p:cNvGrpSpPr/>
          <p:nvPr/>
        </p:nvGrpSpPr>
        <p:grpSpPr>
          <a:xfrm>
            <a:off x="2613921" y="1472259"/>
            <a:ext cx="4486856" cy="656376"/>
            <a:chOff x="2576247" y="1085882"/>
            <a:chExt cx="3846094" cy="514498"/>
          </a:xfrm>
          <a:gradFill flip="none" rotWithShape="1">
            <a:gsLst>
              <a:gs pos="0">
                <a:srgbClr val="00139E">
                  <a:shade val="30000"/>
                  <a:satMod val="115000"/>
                </a:srgbClr>
              </a:gs>
              <a:gs pos="50000">
                <a:srgbClr val="00139E">
                  <a:shade val="67500"/>
                  <a:satMod val="115000"/>
                </a:srgbClr>
              </a:gs>
              <a:gs pos="100000">
                <a:srgbClr val="00139E">
                  <a:shade val="100000"/>
                  <a:satMod val="115000"/>
                </a:srgbClr>
              </a:gs>
            </a:gsLst>
            <a:lin ang="8100000" scaled="1"/>
            <a:tileRect/>
          </a:gradFill>
        </p:grpSpPr>
        <p:sp>
          <p:nvSpPr>
            <p:cNvPr id="86" name="직사각형 85"/>
            <p:cNvSpPr/>
            <p:nvPr/>
          </p:nvSpPr>
          <p:spPr>
            <a:xfrm>
              <a:off x="2821731" y="1085882"/>
              <a:ext cx="3355126" cy="514498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TextBox 86"/>
            <p:cNvSpPr txBox="1"/>
            <p:nvPr/>
          </p:nvSpPr>
          <p:spPr>
            <a:xfrm>
              <a:off x="2576247" y="1085882"/>
              <a:ext cx="3846094" cy="51449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dirty="0">
                  <a:solidFill>
                    <a:schemeClr val="bg1"/>
                  </a:solidFill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</a:rPr>
                <a:t>Capacity building of Youth and citizens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923926" y="547629"/>
            <a:ext cx="8599785" cy="800219"/>
            <a:chOff x="542925" y="547628"/>
            <a:chExt cx="8599785" cy="800219"/>
          </a:xfrm>
        </p:grpSpPr>
        <p:sp>
          <p:nvSpPr>
            <p:cNvPr id="64" name="TextBox 63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02 MOTIVATION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42925" y="886182"/>
              <a:ext cx="85997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Goal Analysis (Medium and long term impact in the society)  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66" name="그림 65">
            <a:extLst>
              <a:ext uri="{FF2B5EF4-FFF2-40B4-BE49-F238E27FC236}">
                <a16:creationId xmlns:a16="http://schemas.microsoft.com/office/drawing/2014/main" id="{2FEBEDBA-53DD-4D70-9F74-BB60AFD7D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09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하늘, 실외, 대지, 나무이(가) 표시된 사진&#10;&#10;자동 생성된 설명">
            <a:extLst>
              <a:ext uri="{FF2B5EF4-FFF2-40B4-BE49-F238E27FC236}">
                <a16:creationId xmlns:a16="http://schemas.microsoft.com/office/drawing/2014/main" id="{099D258F-8808-4753-A60F-348303FF1D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4"/>
          <a:stretch/>
        </p:blipFill>
        <p:spPr>
          <a:xfrm>
            <a:off x="1" y="0"/>
            <a:ext cx="9905999" cy="585833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EC48515-77CA-4773-A8A3-D04F38BE7A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76"/>
          <a:stretch/>
        </p:blipFill>
        <p:spPr>
          <a:xfrm>
            <a:off x="-9246" y="5381898"/>
            <a:ext cx="9915246" cy="14761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FDB678-0125-45F2-90AA-1B362D2B4C5F}"/>
              </a:ext>
            </a:extLst>
          </p:cNvPr>
          <p:cNvSpPr txBox="1"/>
          <p:nvPr/>
        </p:nvSpPr>
        <p:spPr>
          <a:xfrm>
            <a:off x="4953000" y="5858339"/>
            <a:ext cx="4788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800" dirty="0">
                <a:solidFill>
                  <a:srgbClr val="FFFFFF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03 Introduction of country</a:t>
            </a:r>
          </a:p>
        </p:txBody>
      </p:sp>
    </p:spTree>
    <p:extLst>
      <p:ext uri="{BB962C8B-B14F-4D97-AF65-F5344CB8AC3E}">
        <p14:creationId xmlns:p14="http://schemas.microsoft.com/office/powerpoint/2010/main" val="3991343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순서도: 처리 32"/>
          <p:cNvSpPr/>
          <p:nvPr/>
        </p:nvSpPr>
        <p:spPr>
          <a:xfrm>
            <a:off x="1074336" y="4181168"/>
            <a:ext cx="8020363" cy="2249794"/>
          </a:xfrm>
          <a:prstGeom prst="flowChartProcess">
            <a:avLst/>
          </a:prstGeom>
          <a:solidFill>
            <a:schemeClr val="bg1"/>
          </a:solidFill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22" name="TextBox 21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03 INTRODUCTION OF COUNTRY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Overview Of Ghana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81075" y="1719204"/>
                <a:ext cx="5187882" cy="2057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●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Capital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: Accra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●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Population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: 3,083Million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(Ministry of Foreign Affairs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2021)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●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Ghana Size 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: 238,553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300" i="1" smtClean="0">
                            <a:latin typeface="Cambria Math" panose="02040503050406030204" pitchFamily="18" charset="0"/>
                            <a:ea typeface="제주고딕" panose="02000300000000000000" pitchFamily="2" charset="-127"/>
                          </a:rPr>
                        </m:ctrlPr>
                      </m:sSupPr>
                      <m:e>
                        <m:r>
                          <a:rPr lang="en-US" altLang="ko-KR" sz="1300" b="0" i="1" smtClean="0">
                            <a:latin typeface="Cambria Math" panose="02040503050406030204" pitchFamily="18" charset="0"/>
                            <a:ea typeface="제주고딕" panose="02000300000000000000" pitchFamily="2" charset="-127"/>
                          </a:rPr>
                          <m:t>𝑘𝑚</m:t>
                        </m:r>
                      </m:e>
                      <m:sup>
                        <m:r>
                          <a:rPr lang="en-US" altLang="ko-KR" sz="1300" b="0" i="1" smtClean="0">
                            <a:latin typeface="Cambria Math" panose="02040503050406030204" pitchFamily="18" charset="0"/>
                            <a:ea typeface="제주고딕" panose="02000300000000000000" pitchFamily="2" charset="-127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(South Korea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2.3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배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●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GDP per capita: 2,410$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(IMF</a:t>
                </a: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2021)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●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Percentage of preschoolers (ages 14-18): 28% </a:t>
                </a:r>
              </a:p>
              <a:p>
                <a:pPr algn="just"/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    (EPDC extraction of DHS dataset 2017)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ko-KR" altLang="en-US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●</a:t>
                </a:r>
                <a:r>
                  <a:rPr lang="en-US" altLang="ko-KR" sz="1300" dirty="0">
                    <a:latin typeface="Arial" panose="020B0604020202020204" pitchFamily="34" charset="0"/>
                    <a:ea typeface="제주고딕" panose="02000300000000000000" pitchFamily="2" charset="-127"/>
                    <a:cs typeface="Arial" panose="020B0604020202020204" pitchFamily="34" charset="0"/>
                  </a:rPr>
                  <a:t> Adult illiteracy rate: 38.5%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075" y="1719204"/>
                <a:ext cx="5187882" cy="2057871"/>
              </a:xfrm>
              <a:prstGeom prst="rect">
                <a:avLst/>
              </a:prstGeom>
              <a:blipFill>
                <a:blip r:embed="rId3"/>
                <a:stretch>
                  <a:fillRect l="-235" b="-1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Shape 238"/>
          <p:cNvPicPr preferRelativeResize="0"/>
          <p:nvPr/>
        </p:nvPicPr>
        <p:blipFill rotWithShape="1">
          <a:blip r:embed="rId4">
            <a:alphaModFix/>
          </a:blip>
          <a:srcRect l="6602" t="6047" r="7978" b="6047"/>
          <a:stretch/>
        </p:blipFill>
        <p:spPr>
          <a:xfrm>
            <a:off x="1555881" y="4492045"/>
            <a:ext cx="2880321" cy="177150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/>
          <p:cNvSpPr txBox="1"/>
          <p:nvPr/>
        </p:nvSpPr>
        <p:spPr>
          <a:xfrm>
            <a:off x="4757815" y="4583559"/>
            <a:ext cx="4073849" cy="144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● Among preschoolers, 51% are in education and employment, only 7% are full-time workers, and 4% are working part-time. Others help with family businesses (6%) or do temporary work.(Youth Map Assessment Report_2018)</a:t>
            </a:r>
          </a:p>
        </p:txBody>
      </p:sp>
      <p:pic>
        <p:nvPicPr>
          <p:cNvPr id="1034" name="Picture 10" descr="Ghana - Wikipedia, friddja diehtosátnegirji">
            <a:extLst>
              <a:ext uri="{FF2B5EF4-FFF2-40B4-BE49-F238E27FC236}">
                <a16:creationId xmlns:a16="http://schemas.microsoft.com/office/drawing/2014/main" id="{7FDCD8BF-2EAE-AFAE-C9DD-C3BEB3349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3" t="15908" r="13644" b="19697"/>
          <a:stretch/>
        </p:blipFill>
        <p:spPr bwMode="auto">
          <a:xfrm>
            <a:off x="6168957" y="963398"/>
            <a:ext cx="2813118" cy="264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가나의 국기 로열티 무료 사진, 그림, 이미지 그리고 스톡포토그래피. Image 49192553.">
            <a:extLst>
              <a:ext uri="{FF2B5EF4-FFF2-40B4-BE49-F238E27FC236}">
                <a16:creationId xmlns:a16="http://schemas.microsoft.com/office/drawing/2014/main" id="{983E5BA0-363F-EDA2-7A5A-CFC64130C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957" y="3014994"/>
            <a:ext cx="944610" cy="61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5C88277-E25D-4A46-8D08-466F5A6878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7389" y="358310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36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22" name="TextBox 21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03 INTRODUCTION OF COUNTRY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제주고딕" panose="02000300000000000000" pitchFamily="2" charset="-127"/>
                  <a:cs typeface="Arial" panose="020B0604020202020204" pitchFamily="34" charset="0"/>
                </a:rPr>
                <a:t>Current Status of Accra Area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981075" y="1719203"/>
            <a:ext cx="4248588" cy="245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● </a:t>
            </a: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Population:  10,052,711</a:t>
            </a:r>
            <a:r>
              <a:rPr lang="ko-KR" altLang="en-US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ko-KR" altLang="en-US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● </a:t>
            </a: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Youth population</a:t>
            </a:r>
            <a:r>
              <a:rPr lang="ko-KR" altLang="en-US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</a:t>
            </a: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: 3,728,321</a:t>
            </a:r>
            <a:r>
              <a:rPr lang="ko-KR" altLang="en-US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</a:t>
            </a:r>
            <a:endParaRPr lang="en-US" altLang="ko-KR" sz="1100" dirty="0">
              <a:solidFill>
                <a:srgbClr val="000000"/>
              </a:solidFill>
              <a:latin typeface="Arial" panose="020B0604020202020204" pitchFamily="34" charset="0"/>
              <a:ea typeface="제주고딕" panose="02000300000000000000" pitchFamily="2" charset="-127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●</a:t>
            </a: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Accra </a:t>
            </a:r>
            <a:r>
              <a:rPr lang="en-US" altLang="ko-KR" sz="1300" dirty="0" err="1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Asofan</a:t>
            </a:r>
            <a:endParaRPr lang="ko-KR" altLang="en-US" sz="1300" dirty="0">
              <a:solidFill>
                <a:srgbClr val="000000"/>
              </a:solidFill>
              <a:latin typeface="Arial" panose="020B0604020202020204" pitchFamily="34" charset="0"/>
              <a:ea typeface="제주고딕" panose="02000300000000000000" pitchFamily="2" charset="-127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       </a:t>
            </a: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- Lack of facilities for youth</a:t>
            </a:r>
          </a:p>
          <a:p>
            <a:pPr algn="just">
              <a:lnSpc>
                <a:spcPct val="150000"/>
              </a:lnSpc>
            </a:pP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       - Needs youth center for all students</a:t>
            </a:r>
          </a:p>
          <a:p>
            <a:pPr algn="just">
              <a:lnSpc>
                <a:spcPct val="150000"/>
              </a:lnSpc>
            </a:pP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       - Regular special programs after school, vacations</a:t>
            </a:r>
          </a:p>
          <a:p>
            <a:pPr algn="just">
              <a:lnSpc>
                <a:spcPct val="150000"/>
              </a:lnSpc>
            </a:pP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       - Located in the most convenient place for </a:t>
            </a:r>
            <a:r>
              <a:rPr lang="en-US" altLang="ko-KR" sz="1300" dirty="0" err="1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accra</a:t>
            </a:r>
            <a:endParaRPr lang="en-US" altLang="ko-KR" sz="1300" dirty="0">
              <a:solidFill>
                <a:srgbClr val="000000"/>
              </a:solidFill>
              <a:latin typeface="Arial" panose="020B0604020202020204" pitchFamily="34" charset="0"/>
              <a:ea typeface="제주고딕" panose="02000300000000000000" pitchFamily="2" charset="-127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300" dirty="0">
                <a:solidFill>
                  <a:srgbClr val="000000"/>
                </a:solidFill>
                <a:latin typeface="Arial" panose="020B0604020202020204" pitchFamily="34" charset="0"/>
                <a:ea typeface="제주고딕" panose="02000300000000000000" pitchFamily="2" charset="-127"/>
                <a:cs typeface="Arial" panose="020B0604020202020204" pitchFamily="34" charset="0"/>
              </a:rPr>
              <a:t>          citizens to access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6C3511-A9AC-B279-599E-811CADD8E3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71" t="19771" r="16409" b="12038"/>
          <a:stretch/>
        </p:blipFill>
        <p:spPr>
          <a:xfrm>
            <a:off x="5661953" y="1299556"/>
            <a:ext cx="3412698" cy="2449229"/>
          </a:xfrm>
          <a:prstGeom prst="rect">
            <a:avLst/>
          </a:prstGeom>
        </p:spPr>
      </p:pic>
      <p:sp>
        <p:nvSpPr>
          <p:cNvPr id="2" name="Shape 237">
            <a:extLst>
              <a:ext uri="{FF2B5EF4-FFF2-40B4-BE49-F238E27FC236}">
                <a16:creationId xmlns:a16="http://schemas.microsoft.com/office/drawing/2014/main" id="{1FBA8187-D7C9-AABF-21CA-0F0BACED6E54}"/>
              </a:ext>
            </a:extLst>
          </p:cNvPr>
          <p:cNvSpPr/>
          <p:nvPr/>
        </p:nvSpPr>
        <p:spPr>
          <a:xfrm>
            <a:off x="1084606" y="4288927"/>
            <a:ext cx="3491880" cy="1944300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차트 26">
            <a:extLst>
              <a:ext uri="{FF2B5EF4-FFF2-40B4-BE49-F238E27FC236}">
                <a16:creationId xmlns:a16="http://schemas.microsoft.com/office/drawing/2014/main" id="{2BDE6B34-E453-C0FA-4A0F-611888CFEE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687513"/>
              </p:ext>
            </p:extLst>
          </p:nvPr>
        </p:nvGraphicFramePr>
        <p:xfrm>
          <a:off x="1272034" y="4650316"/>
          <a:ext cx="1433011" cy="1296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C80E7D0B-A222-4F97-99E4-3AD04A139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7389" y="358310"/>
            <a:ext cx="1217610" cy="27418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F4AF2BA-C6EA-402A-8C9B-A30ECE884F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1" y="4136065"/>
            <a:ext cx="4143152" cy="220205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AF7FE40-7521-4639-87AA-27A22DCF41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0" y="4145466"/>
            <a:ext cx="4248588" cy="220741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4A5B6B4-9C6D-4D73-8B32-41F7A0162569}"/>
              </a:ext>
            </a:extLst>
          </p:cNvPr>
          <p:cNvSpPr txBox="1"/>
          <p:nvPr/>
        </p:nvSpPr>
        <p:spPr>
          <a:xfrm>
            <a:off x="5890291" y="6412128"/>
            <a:ext cx="237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Lot (5 acres)</a:t>
            </a:r>
            <a:endParaRPr lang="ko-KR" alt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2CDAB7-6AC4-4601-B38F-A407183A80CF}"/>
              </a:ext>
            </a:extLst>
          </p:cNvPr>
          <p:cNvSpPr txBox="1"/>
          <p:nvPr/>
        </p:nvSpPr>
        <p:spPr>
          <a:xfrm>
            <a:off x="1297170" y="6412128"/>
            <a:ext cx="2790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Site slum children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화살표: 오른쪽 20">
            <a:extLst>
              <a:ext uri="{FF2B5EF4-FFF2-40B4-BE49-F238E27FC236}">
                <a16:creationId xmlns:a16="http://schemas.microsoft.com/office/drawing/2014/main" id="{1B6DA4F9-5E27-492B-9FD0-475242258B69}"/>
              </a:ext>
            </a:extLst>
          </p:cNvPr>
          <p:cNvSpPr/>
          <p:nvPr/>
        </p:nvSpPr>
        <p:spPr>
          <a:xfrm>
            <a:off x="6422065" y="2014908"/>
            <a:ext cx="425302" cy="28707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520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EC48515-77CA-4773-A8A3-D04F38BE7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76"/>
          <a:stretch/>
        </p:blipFill>
        <p:spPr>
          <a:xfrm>
            <a:off x="0" y="5136244"/>
            <a:ext cx="9915246" cy="17217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5F7F49-E070-41F9-94A0-81B93DA09ECA}"/>
              </a:ext>
            </a:extLst>
          </p:cNvPr>
          <p:cNvSpPr txBox="1"/>
          <p:nvPr/>
        </p:nvSpPr>
        <p:spPr>
          <a:xfrm>
            <a:off x="5745316" y="5735512"/>
            <a:ext cx="3927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800" dirty="0">
                <a:solidFill>
                  <a:srgbClr val="FFFFFF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04 Contents of Project</a:t>
            </a:r>
          </a:p>
        </p:txBody>
      </p:sp>
      <p:pic>
        <p:nvPicPr>
          <p:cNvPr id="3" name="그림 2" descr="텍스트, 사람, 실내, 그룹이(가) 표시된 사진&#10;&#10;자동 생성된 설명">
            <a:extLst>
              <a:ext uri="{FF2B5EF4-FFF2-40B4-BE49-F238E27FC236}">
                <a16:creationId xmlns:a16="http://schemas.microsoft.com/office/drawing/2014/main" id="{E3D011C3-AC31-4CBE-B446-200D850FA6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2" b="25887"/>
          <a:stretch/>
        </p:blipFill>
        <p:spPr>
          <a:xfrm>
            <a:off x="0" y="-125184"/>
            <a:ext cx="9915246" cy="526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28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1075" y="1614195"/>
            <a:ext cx="8161536" cy="664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3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Promoting healthy growth of children and youth through building of Schools, Youth Care Centers and</a:t>
            </a:r>
            <a:r>
              <a:rPr lang="ko-KR" altLang="en-US" sz="13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3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various programs.</a:t>
            </a:r>
          </a:p>
        </p:txBody>
      </p:sp>
      <p:sp>
        <p:nvSpPr>
          <p:cNvPr id="13" name="사다리꼴 12"/>
          <p:cNvSpPr/>
          <p:nvPr/>
        </p:nvSpPr>
        <p:spPr>
          <a:xfrm>
            <a:off x="3694747" y="2551482"/>
            <a:ext cx="5147529" cy="799200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4" name="사다리꼴 13"/>
          <p:cNvSpPr/>
          <p:nvPr/>
        </p:nvSpPr>
        <p:spPr>
          <a:xfrm flipV="1">
            <a:off x="3694747" y="3350682"/>
            <a:ext cx="5147529" cy="353170"/>
          </a:xfrm>
          <a:prstGeom prst="trapezoi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5" name="사다리꼴 14"/>
          <p:cNvSpPr/>
          <p:nvPr/>
        </p:nvSpPr>
        <p:spPr>
          <a:xfrm>
            <a:off x="3616747" y="3702371"/>
            <a:ext cx="5298997" cy="799200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8" name="사다리꼴 17"/>
          <p:cNvSpPr/>
          <p:nvPr/>
        </p:nvSpPr>
        <p:spPr>
          <a:xfrm flipV="1">
            <a:off x="3616747" y="4501571"/>
            <a:ext cx="5298997" cy="353170"/>
          </a:xfrm>
          <a:prstGeom prst="trapezoi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" name="사다리꼴 18"/>
          <p:cNvSpPr/>
          <p:nvPr/>
        </p:nvSpPr>
        <p:spPr>
          <a:xfrm>
            <a:off x="3538746" y="4852437"/>
            <a:ext cx="5450467" cy="799200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0" name="사다리꼴 19"/>
          <p:cNvSpPr/>
          <p:nvPr/>
        </p:nvSpPr>
        <p:spPr>
          <a:xfrm flipV="1">
            <a:off x="3538746" y="5651637"/>
            <a:ext cx="5450467" cy="353170"/>
          </a:xfrm>
          <a:prstGeom prst="trapezoi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	</a:t>
            </a:r>
            <a:endParaRPr lang="ko-KR" altLang="en-US" sz="1000" dirty="0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1" name="사다리꼴 20"/>
          <p:cNvSpPr/>
          <p:nvPr/>
        </p:nvSpPr>
        <p:spPr>
          <a:xfrm>
            <a:off x="2173579" y="2551482"/>
            <a:ext cx="1890583" cy="799200"/>
          </a:xfrm>
          <a:prstGeom prst="trapezoid">
            <a:avLst/>
          </a:prstGeom>
          <a:solidFill>
            <a:srgbClr val="618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3" name="사다리꼴 22"/>
          <p:cNvSpPr/>
          <p:nvPr/>
        </p:nvSpPr>
        <p:spPr>
          <a:xfrm flipV="1">
            <a:off x="2173579" y="3350682"/>
            <a:ext cx="1890583" cy="353170"/>
          </a:xfrm>
          <a:prstGeom prst="trapezoid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4" name="사다리꼴 23"/>
          <p:cNvSpPr/>
          <p:nvPr/>
        </p:nvSpPr>
        <p:spPr>
          <a:xfrm>
            <a:off x="2056196" y="3702371"/>
            <a:ext cx="2119316" cy="799200"/>
          </a:xfrm>
          <a:prstGeom prst="trapezoid">
            <a:avLst/>
          </a:prstGeom>
          <a:solidFill>
            <a:srgbClr val="003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6" name="사다리꼴 25"/>
          <p:cNvSpPr/>
          <p:nvPr/>
        </p:nvSpPr>
        <p:spPr>
          <a:xfrm flipV="1">
            <a:off x="2056196" y="4501571"/>
            <a:ext cx="2119316" cy="353170"/>
          </a:xfrm>
          <a:prstGeom prst="trapezoid">
            <a:avLst/>
          </a:prstGeom>
          <a:solidFill>
            <a:srgbClr val="0017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7" name="사다리꼴 26"/>
          <p:cNvSpPr/>
          <p:nvPr/>
        </p:nvSpPr>
        <p:spPr>
          <a:xfrm>
            <a:off x="1947039" y="4852437"/>
            <a:ext cx="2335427" cy="799200"/>
          </a:xfrm>
          <a:prstGeom prst="trapezoid">
            <a:avLst/>
          </a:prstGeom>
          <a:solidFill>
            <a:srgbClr val="001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9" name="사다리꼴 28"/>
          <p:cNvSpPr/>
          <p:nvPr/>
        </p:nvSpPr>
        <p:spPr>
          <a:xfrm flipV="1">
            <a:off x="1947039" y="5651637"/>
            <a:ext cx="2335427" cy="353170"/>
          </a:xfrm>
          <a:prstGeom prst="trapezoid">
            <a:avLst/>
          </a:prstGeom>
          <a:solidFill>
            <a:srgbClr val="001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74" y="3754597"/>
            <a:ext cx="822676" cy="822676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74" y="2602163"/>
            <a:ext cx="822676" cy="822676"/>
          </a:xfrm>
          <a:prstGeom prst="rect">
            <a:avLst/>
          </a:prstGeom>
        </p:spPr>
      </p:pic>
      <p:grpSp>
        <p:nvGrpSpPr>
          <p:cNvPr id="52" name="그룹 51"/>
          <p:cNvGrpSpPr/>
          <p:nvPr/>
        </p:nvGrpSpPr>
        <p:grpSpPr>
          <a:xfrm>
            <a:off x="923925" y="547629"/>
            <a:ext cx="7036438" cy="1169551"/>
            <a:chOff x="542925" y="547628"/>
            <a:chExt cx="7036438" cy="1169551"/>
          </a:xfrm>
        </p:grpSpPr>
        <p:sp>
          <p:nvSpPr>
            <p:cNvPr id="53" name="TextBox 52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04 CONTENT OF PROJECT 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42925" y="886182"/>
              <a:ext cx="7024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39E"/>
                  </a:solidFill>
                  <a:latin typeface="Arial" panose="020B0604020202020204" pitchFamily="34" charset="0"/>
                  <a:ea typeface="Adobe Fan Heiti Std B" pitchFamily="34" charset="-128"/>
                  <a:cs typeface="Arial" panose="020B0604020202020204" pitchFamily="34" charset="0"/>
                  <a:sym typeface="Malgun Gothic"/>
                </a:rPr>
                <a:t>Purpose and Content of Project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altLang="ko-KR" sz="2400" dirty="0">
                <a:solidFill>
                  <a:srgbClr val="00139E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  <a:sym typeface="Malgun Gothic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242006" y="2601129"/>
            <a:ext cx="1745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Mind Care Center</a:t>
            </a:r>
            <a:endParaRPr lang="ko-KR" altLang="en-US" sz="2000" b="1" dirty="0">
              <a:solidFill>
                <a:schemeClr val="bg1"/>
              </a:solidFill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27327" y="3742883"/>
            <a:ext cx="1983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Dream Care Center</a:t>
            </a:r>
            <a:endParaRPr lang="ko-KR" altLang="en-US" sz="2000" b="1" dirty="0">
              <a:solidFill>
                <a:schemeClr val="bg1"/>
              </a:solidFill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127327" y="4897214"/>
            <a:ext cx="1983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Soccer </a:t>
            </a:r>
          </a:p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Academy</a:t>
            </a:r>
            <a:endParaRPr lang="ko-KR" altLang="en-US" sz="2000" b="1" dirty="0">
              <a:solidFill>
                <a:schemeClr val="bg1"/>
              </a:solidFill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132984" y="4894079"/>
            <a:ext cx="511309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Physical Health </a:t>
            </a:r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: Challenging the youth to overcome their limits and aim 	     high to obtain optimum physical and mental levels.  </a:t>
            </a:r>
          </a:p>
          <a:p>
            <a:endParaRPr lang="en-US" altLang="ko-KR" sz="14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089370" y="3807101"/>
            <a:ext cx="5162120" cy="982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Social Health </a:t>
            </a:r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: Contributing to nurturing competent individuals of  </a:t>
            </a:r>
          </a:p>
          <a:p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                      professional field by providing education of various  </a:t>
            </a:r>
          </a:p>
          <a:p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                      fields.</a:t>
            </a:r>
          </a:p>
          <a:p>
            <a:endParaRPr lang="en-US" altLang="ko-KR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KoPub돋움체 Medium" panose="02020603020101020101" pitchFamily="18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                      </a:t>
            </a:r>
            <a:r>
              <a:rPr lang="ko-KR" altLang="en-US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○ </a:t>
            </a:r>
            <a:r>
              <a:rPr lang="en-US" altLang="ko-KR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Program</a:t>
            </a:r>
            <a:r>
              <a:rPr lang="ko-KR" altLang="en-US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:  Job &amp; Technology</a:t>
            </a:r>
            <a:r>
              <a:rPr lang="ko-KR" altLang="en-US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School</a:t>
            </a:r>
            <a:r>
              <a:rPr lang="ko-KR" altLang="en-US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and</a:t>
            </a:r>
            <a:r>
              <a:rPr lang="ko-KR" altLang="en-US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various academy classes </a:t>
            </a:r>
            <a:r>
              <a:rPr lang="en-US" altLang="ko-KR" sz="8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etc.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999908" y="2599719"/>
            <a:ext cx="5224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Mental Health </a:t>
            </a:r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: Providing education and facility for right character            </a:t>
            </a:r>
          </a:p>
          <a:p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                        building most needed in becoming member of  </a:t>
            </a:r>
          </a:p>
          <a:p>
            <a:r>
              <a:rPr lang="en-US" altLang="ko-KR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                        society</a:t>
            </a:r>
            <a:r>
              <a:rPr lang="ko-KR" altLang="en-US" sz="115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          </a:t>
            </a:r>
            <a:endParaRPr lang="en-US" altLang="ko-KR" sz="115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KoPub돋움체 Medium" panose="02020603020101020101" pitchFamily="18" charset="-127"/>
              <a:cs typeface="Arial" panose="020B0604020202020204" pitchFamily="34" charset="0"/>
            </a:endParaRPr>
          </a:p>
          <a:p>
            <a:endParaRPr lang="en-US" altLang="ko-KR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KoPub돋움체 Medium" panose="02020603020101020101" pitchFamily="18" charset="-127"/>
              <a:cs typeface="Arial" panose="020B0604020202020204" pitchFamily="34" charset="0"/>
            </a:endParaRPr>
          </a:p>
          <a:p>
            <a:r>
              <a:rPr lang="ko-KR" altLang="en-US" sz="10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                            </a:t>
            </a:r>
            <a:r>
              <a:rPr lang="ko-KR" altLang="en-US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○ </a:t>
            </a:r>
            <a:r>
              <a:rPr lang="en-US" altLang="ko-KR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Program</a:t>
            </a:r>
            <a:r>
              <a:rPr lang="ko-KR" altLang="en-US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: Mind education and career consulting etc.</a:t>
            </a:r>
          </a:p>
        </p:txBody>
      </p:sp>
      <p:pic>
        <p:nvPicPr>
          <p:cNvPr id="31" name="Picture 1" descr="C:\Users\CE\Desktop\2x\4x\newArtboard 1d36@4x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8735" y="4816550"/>
            <a:ext cx="1218928" cy="122721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860281-9923-4E6A-A02C-00BBE173F606}"/>
              </a:ext>
            </a:extLst>
          </p:cNvPr>
          <p:cNvSpPr txBox="1"/>
          <p:nvPr/>
        </p:nvSpPr>
        <p:spPr>
          <a:xfrm>
            <a:off x="5231297" y="5685185"/>
            <a:ext cx="4156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○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Program : Soccer schools and continental competitions</a:t>
            </a:r>
            <a:endParaRPr lang="en-GH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1F8D0FA6-D223-4500-8C82-EA14CD2F0F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27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57" y="3965172"/>
            <a:ext cx="4339243" cy="2892829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1076" y="1545764"/>
            <a:ext cx="5526405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>
                <a:solidFill>
                  <a:srgbClr val="0017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10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Multipurpose Mind Education Auditorium (2,000 Capacity Main Auditorium)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solidFill>
                  <a:srgbClr val="0017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altLang="ko-KR" sz="1100" dirty="0">
                <a:solidFill>
                  <a:srgbClr val="000000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Strengthen ability of youth and residents of Accra as member of society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1076" y="2122528"/>
            <a:ext cx="5526404" cy="220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001787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Project Specifics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Youth mind education : Youth Global Leader Camp, Global leader training, Mind Recreation, Teenage single mother education, Job creation education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Mind education (teachers, public official, government employee, businessman)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Hold small events for district residents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Develop social adjustment training program for out of school youth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Operate mind education program for youth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Operate program for enhancing parents awareness</a:t>
            </a:r>
            <a:endParaRPr lang="en-US" altLang="ko-KR" sz="105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Adobe Fan Heiti Std B" pitchFamily="34" charset="-128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81076" y="4436665"/>
            <a:ext cx="4121554" cy="405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rgbClr val="001787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Facilities and Primary Function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6519003" y="1498812"/>
            <a:ext cx="2259734" cy="2343852"/>
            <a:chOff x="3905489" y="1524630"/>
            <a:chExt cx="2056965" cy="2133534"/>
          </a:xfrm>
        </p:grpSpPr>
        <p:sp>
          <p:nvSpPr>
            <p:cNvPr id="40" name="사다리꼴 39"/>
            <p:cNvSpPr/>
            <p:nvPr/>
          </p:nvSpPr>
          <p:spPr>
            <a:xfrm>
              <a:off x="4659541" y="1524630"/>
              <a:ext cx="1168041" cy="493762"/>
            </a:xfrm>
            <a:prstGeom prst="trapezoid">
              <a:avLst/>
            </a:prstGeom>
            <a:solidFill>
              <a:srgbClr val="618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41" name="사다리꼴 40"/>
            <p:cNvSpPr/>
            <p:nvPr/>
          </p:nvSpPr>
          <p:spPr>
            <a:xfrm flipV="1">
              <a:off x="4659541" y="2018392"/>
              <a:ext cx="1168041" cy="218196"/>
            </a:xfrm>
            <a:prstGeom prst="trapezoid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42" name="사다리꼴 41"/>
            <p:cNvSpPr/>
            <p:nvPr/>
          </p:nvSpPr>
          <p:spPr>
            <a:xfrm>
              <a:off x="4587020" y="2235672"/>
              <a:ext cx="1309356" cy="493762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43" name="사다리꼴 42"/>
            <p:cNvSpPr/>
            <p:nvPr/>
          </p:nvSpPr>
          <p:spPr>
            <a:xfrm flipV="1">
              <a:off x="4587020" y="2729434"/>
              <a:ext cx="1309356" cy="21819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44" name="사다리꼴 43"/>
            <p:cNvSpPr/>
            <p:nvPr/>
          </p:nvSpPr>
          <p:spPr>
            <a:xfrm>
              <a:off x="4519580" y="2946207"/>
              <a:ext cx="1442874" cy="493762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45" name="사다리꼴 44"/>
            <p:cNvSpPr/>
            <p:nvPr/>
          </p:nvSpPr>
          <p:spPr>
            <a:xfrm flipV="1">
              <a:off x="4519580" y="3439968"/>
              <a:ext cx="1442874" cy="21819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5489" y="2267939"/>
              <a:ext cx="508266" cy="508266"/>
            </a:xfrm>
            <a:prstGeom prst="rect">
              <a:avLst/>
            </a:prstGeom>
          </p:spPr>
        </p:pic>
        <p:pic>
          <p:nvPicPr>
            <p:cNvPr id="49" name="그림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5489" y="1555942"/>
              <a:ext cx="508266" cy="508266"/>
            </a:xfrm>
            <a:prstGeom prst="rect">
              <a:avLst/>
            </a:prstGeom>
          </p:spPr>
        </p:pic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701250"/>
              </p:ext>
            </p:extLst>
          </p:nvPr>
        </p:nvGraphicFramePr>
        <p:xfrm>
          <a:off x="1088814" y="4923972"/>
          <a:ext cx="5005414" cy="1389996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363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2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Counseling</a:t>
                      </a:r>
                      <a:r>
                        <a:rPr lang="en-US" altLang="ko-KR" sz="1100" b="1" kern="0" spc="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office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KoPub돋움체 Bold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Career</a:t>
                      </a:r>
                      <a:r>
                        <a:rPr lang="en-US" altLang="ko-KR" sz="1100" b="0" kern="0" spc="0" baseline="0" dirty="0"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counseling, Psychology consultation</a:t>
                      </a:r>
                      <a:r>
                        <a:rPr lang="en-US" altLang="ko-KR" sz="1100" b="0" kern="0" spc="0" dirty="0"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, Personal</a:t>
                      </a:r>
                      <a:r>
                        <a:rPr lang="en-US" altLang="ko-KR" sz="1100" b="0" kern="0" spc="0" baseline="0" dirty="0"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&amp; Group Counseling etc.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VIP</a:t>
                      </a:r>
                      <a:r>
                        <a:rPr lang="en-US" altLang="ko-KR" sz="1100" b="1" kern="0" spc="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Room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KoPub돋움체 Bold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Reception room, Meeting room</a:t>
                      </a:r>
                      <a:r>
                        <a:rPr lang="en-US" altLang="ko-KR" sz="1100" b="0" kern="0" spc="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of YCC staff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Main</a:t>
                      </a:r>
                      <a:r>
                        <a:rPr lang="en-US" altLang="ko-KR" sz="1100" b="1" kern="0" spc="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Hall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KoPub돋움체 Bold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Multipurpose</a:t>
                      </a:r>
                      <a:r>
                        <a:rPr lang="en-US" altLang="ko-KR" sz="1100" b="0" kern="0" spc="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hall 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Dormitory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KoPub돋움체 Bold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Dormitory for YCC staff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26" name="TextBox 25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04 CONTENT OF PROJECT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1</a:t>
              </a:r>
              <a:r>
                <a:rPr lang="en-US" altLang="ko-KR" sz="2400" baseline="300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st</a:t>
              </a: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 Block : Mind Care Center</a:t>
              </a:r>
              <a:endParaRPr lang="ko-KR" altLang="en-US" sz="10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60170" y="1504878"/>
            <a:ext cx="1058136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Mind Care Center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3" name="Picture 1" descr="C:\Users\CE\Desktop\2x\4x\newArtboard 1d36@4x.png">
            <a:extLst>
              <a:ext uri="{FF2B5EF4-FFF2-40B4-BE49-F238E27FC236}">
                <a16:creationId xmlns:a16="http://schemas.microsoft.com/office/drawing/2014/main" id="{9D3C3A67-3AEE-404F-861B-9DE47D50F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847" y="3065695"/>
            <a:ext cx="652681" cy="657116"/>
          </a:xfrm>
          <a:prstGeom prst="rect">
            <a:avLst/>
          </a:prstGeom>
          <a:noFill/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D6055BE-A718-4A99-A57E-A2CFD4E4BC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9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225" y="3211483"/>
            <a:ext cx="5469776" cy="364651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81076" y="1545764"/>
            <a:ext cx="5526405" cy="831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>
                <a:solidFill>
                  <a:srgbClr val="0017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altLang="ko-KR" sz="1100" dirty="0"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rPr>
              <a:t>Provide a school of good education and environment.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solidFill>
                  <a:srgbClr val="0017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Expand alternative education opportunity and support quality education program of</a:t>
            </a:r>
            <a:r>
              <a:rPr lang="ko-KR" altLang="en-US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Accra children and youth, </a:t>
            </a:r>
            <a:r>
              <a:rPr lang="ko-KR" altLang="en-US" sz="1100" dirty="0">
                <a:solidFill>
                  <a:srgbClr val="0017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sz="11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Adobe Fan Heiti Std B" pitchFamily="34" charset="-128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81076" y="2324933"/>
            <a:ext cx="5526404" cy="2184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rgbClr val="001787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Project Specifics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School - Provide a good educational environment for local students (Kindergarten, Primary School, JHS, SHS)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Operate job &amp; technology school</a:t>
            </a:r>
            <a:b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</a:b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- Operate academy programs for out of school youths by dispatching professionals and volunteers</a:t>
            </a:r>
            <a:r>
              <a:rPr lang="ko-KR" altLang="en-US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b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</a:b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(Taekwondo, computer, language, broadcasting technology etc.)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Provide opportunities for various cultural arts and sports activities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81076" y="4436665"/>
            <a:ext cx="4121554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rgbClr val="001787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Facilities and Primary Function</a:t>
            </a: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39703"/>
              </p:ext>
            </p:extLst>
          </p:nvPr>
        </p:nvGraphicFramePr>
        <p:xfrm>
          <a:off x="981076" y="4920535"/>
          <a:ext cx="6657975" cy="1704245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363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4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70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School</a:t>
                      </a: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3 story building (Kindergarten, Elementary School, JHS, SHS)</a:t>
                      </a:r>
                      <a:endParaRPr lang="ko-KR" altLang="en-US" sz="1050" kern="0" spc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83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Audiovisual Room</a:t>
                      </a: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Increase</a:t>
                      </a:r>
                      <a:r>
                        <a:rPr lang="en-US" altLang="ko-KR" sz="1050" kern="0" spc="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effects of learning activities between teacher and student by utilizing audiovisual material</a:t>
                      </a:r>
                      <a:endParaRPr lang="ko-KR" altLang="en-US" sz="1050" kern="0" spc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78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Multimedia Room</a:t>
                      </a:r>
                      <a:endParaRPr lang="ko-KR" altLang="en-US" sz="105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KoPub돋움체 Bold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Computer lectures of information, media, and video</a:t>
                      </a:r>
                      <a:r>
                        <a:rPr lang="en-US" altLang="ko-KR" sz="1050" kern="0" spc="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related activity space through </a:t>
                      </a:r>
                      <a:r>
                        <a:rPr lang="en-US" altLang="ko-KR" sz="105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internet information search, produce data for information</a:t>
                      </a:r>
                      <a:r>
                        <a:rPr lang="en-US" altLang="ko-KR" sz="1050" kern="0" spc="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sharing service</a:t>
                      </a:r>
                      <a:r>
                        <a:rPr lang="en-US" altLang="ko-KR" sz="105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, multimedia material production activities</a:t>
                      </a:r>
                      <a:endParaRPr lang="ko-KR" altLang="en-US" sz="1050" kern="0" spc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46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Academy Room</a:t>
                      </a:r>
                      <a:endParaRPr lang="ko-KR" altLang="en-US" sz="105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KoPub돋움체 Bold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classrooms</a:t>
                      </a:r>
                      <a:endParaRPr lang="ko-KR" altLang="en-US" sz="1050" kern="0" spc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46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Library</a:t>
                      </a:r>
                      <a:endParaRPr lang="ko-KR" altLang="en-US" sz="105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KoPub돋움체 Bold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Provide</a:t>
                      </a:r>
                      <a:r>
                        <a:rPr lang="en-US" altLang="ko-KR" sz="1050" kern="0" spc="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various books and other material</a:t>
                      </a:r>
                      <a:endParaRPr lang="ko-KR" altLang="en-US" sz="1050" kern="0" spc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193029073"/>
                  </a:ext>
                </a:extLst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6522714" y="1498812"/>
            <a:ext cx="2259734" cy="2343852"/>
            <a:chOff x="3905489" y="1524630"/>
            <a:chExt cx="2056965" cy="2133534"/>
          </a:xfrm>
        </p:grpSpPr>
        <p:sp>
          <p:nvSpPr>
            <p:cNvPr id="26" name="사다리꼴 25"/>
            <p:cNvSpPr/>
            <p:nvPr/>
          </p:nvSpPr>
          <p:spPr>
            <a:xfrm>
              <a:off x="4659541" y="1524630"/>
              <a:ext cx="1168041" cy="493762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27" name="사다리꼴 26"/>
            <p:cNvSpPr/>
            <p:nvPr/>
          </p:nvSpPr>
          <p:spPr>
            <a:xfrm flipV="1">
              <a:off x="4659541" y="2018392"/>
              <a:ext cx="1168041" cy="21819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29" name="사다리꼴 28"/>
            <p:cNvSpPr/>
            <p:nvPr/>
          </p:nvSpPr>
          <p:spPr>
            <a:xfrm>
              <a:off x="4587020" y="2235672"/>
              <a:ext cx="1309356" cy="493762"/>
            </a:xfrm>
            <a:prstGeom prst="trapezoid">
              <a:avLst/>
            </a:prstGeom>
            <a:solidFill>
              <a:srgbClr val="003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0" name="사다리꼴 29"/>
            <p:cNvSpPr/>
            <p:nvPr/>
          </p:nvSpPr>
          <p:spPr>
            <a:xfrm flipV="1">
              <a:off x="4587020" y="2729434"/>
              <a:ext cx="1309356" cy="218196"/>
            </a:xfrm>
            <a:prstGeom prst="trapezoid">
              <a:avLst/>
            </a:prstGeom>
            <a:solidFill>
              <a:srgbClr val="0017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1" name="사다리꼴 30"/>
            <p:cNvSpPr/>
            <p:nvPr/>
          </p:nvSpPr>
          <p:spPr>
            <a:xfrm>
              <a:off x="4519580" y="2946207"/>
              <a:ext cx="1442874" cy="493762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3" name="사다리꼴 32"/>
            <p:cNvSpPr/>
            <p:nvPr/>
          </p:nvSpPr>
          <p:spPr>
            <a:xfrm flipV="1">
              <a:off x="4519580" y="3439968"/>
              <a:ext cx="1442874" cy="21819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5489" y="2267939"/>
              <a:ext cx="508266" cy="508266"/>
            </a:xfrm>
            <a:prstGeom prst="rect">
              <a:avLst/>
            </a:prstGeom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5489" y="1555942"/>
              <a:ext cx="508266" cy="508266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43" name="TextBox 42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04 CONTENT OF PROJECT 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2</a:t>
              </a:r>
              <a:r>
                <a:rPr lang="en-US" altLang="ko-KR" sz="2400" baseline="300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nd</a:t>
              </a: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 Block : Dream Care center (School)</a:t>
              </a:r>
              <a:endParaRPr lang="ko-KR" altLang="en-US" sz="10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7315996" y="2293152"/>
            <a:ext cx="1346485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Dream Care Center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5" name="Picture 1" descr="C:\Users\CE\Desktop\2x\4x\newArtboard 1d36@4x.png">
            <a:extLst>
              <a:ext uri="{FF2B5EF4-FFF2-40B4-BE49-F238E27FC236}">
                <a16:creationId xmlns:a16="http://schemas.microsoft.com/office/drawing/2014/main" id="{1D86C11F-6AC2-460D-8CE3-CC460C521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847" y="3065695"/>
            <a:ext cx="652681" cy="657116"/>
          </a:xfrm>
          <a:prstGeom prst="rect">
            <a:avLst/>
          </a:prstGeom>
          <a:noFill/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0DA8EAA4-78FA-49DC-ACF0-B5BC3553A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4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1538028" y="4540093"/>
            <a:ext cx="4121554" cy="40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rgbClr val="001787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Facilities and Primary Function</a:t>
            </a: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897248"/>
              </p:ext>
            </p:extLst>
          </p:nvPr>
        </p:nvGraphicFramePr>
        <p:xfrm>
          <a:off x="1084819" y="4944371"/>
          <a:ext cx="5555215" cy="1389996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51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2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Soccer Classroom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Soccer Field, Lecture rooms </a:t>
                      </a:r>
                      <a:endParaRPr lang="en-US" altLang="ko-KR" sz="1100" kern="0" spc="0" dirty="0">
                        <a:effectLst/>
                        <a:latin typeface="Arial" panose="020B0604020202020204" pitchFamily="34" charset="0"/>
                        <a:ea typeface="Adobe Fan Heiti Std B" pitchFamily="34" charset="-128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Fitness</a:t>
                      </a:r>
                      <a:r>
                        <a:rPr lang="en-US" altLang="ko-KR" sz="1100" b="1" kern="0" spc="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Room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sports equipment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Office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  <a:latin typeface="Arial" panose="020B0604020202020204" pitchFamily="34" charset="0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100" kern="0" spc="0" dirty="0"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main administrative work management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Local</a:t>
                      </a:r>
                      <a:r>
                        <a:rPr lang="en-US" altLang="ko-KR" sz="1100" b="1" kern="0" spc="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Community Room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solidFill>
                      <a:srgbClr val="0017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meeting</a:t>
                      </a:r>
                      <a:r>
                        <a:rPr lang="en-US" altLang="ko-KR" sz="1100" kern="0" spc="0" baseline="0" dirty="0">
                          <a:effectLst/>
                          <a:latin typeface="Arial" panose="020B0604020202020204" pitchFamily="34" charset="0"/>
                          <a:ea typeface="Adobe Fan Heiti Std B" pitchFamily="34" charset="-128"/>
                          <a:cs typeface="Arial" panose="020B0604020202020204" pitchFamily="34" charset="0"/>
                        </a:rPr>
                        <a:t> and administrative space for local community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2" name="그룹 51"/>
          <p:cNvGrpSpPr/>
          <p:nvPr/>
        </p:nvGrpSpPr>
        <p:grpSpPr>
          <a:xfrm>
            <a:off x="6519003" y="1498812"/>
            <a:ext cx="2259734" cy="2343852"/>
            <a:chOff x="3905489" y="1524630"/>
            <a:chExt cx="2056965" cy="2133534"/>
          </a:xfrm>
        </p:grpSpPr>
        <p:sp>
          <p:nvSpPr>
            <p:cNvPr id="53" name="사다리꼴 52"/>
            <p:cNvSpPr/>
            <p:nvPr/>
          </p:nvSpPr>
          <p:spPr>
            <a:xfrm>
              <a:off x="4659541" y="1524630"/>
              <a:ext cx="1168041" cy="493762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54" name="사다리꼴 53"/>
            <p:cNvSpPr/>
            <p:nvPr/>
          </p:nvSpPr>
          <p:spPr>
            <a:xfrm flipV="1">
              <a:off x="4659541" y="2018392"/>
              <a:ext cx="1168041" cy="21819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55" name="사다리꼴 54"/>
            <p:cNvSpPr/>
            <p:nvPr/>
          </p:nvSpPr>
          <p:spPr>
            <a:xfrm>
              <a:off x="4587020" y="2235672"/>
              <a:ext cx="1309356" cy="493762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56" name="사다리꼴 55"/>
            <p:cNvSpPr/>
            <p:nvPr/>
          </p:nvSpPr>
          <p:spPr>
            <a:xfrm flipV="1">
              <a:off x="4587020" y="2729434"/>
              <a:ext cx="1309356" cy="21819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57" name="사다리꼴 56"/>
            <p:cNvSpPr/>
            <p:nvPr/>
          </p:nvSpPr>
          <p:spPr>
            <a:xfrm>
              <a:off x="4519580" y="2946207"/>
              <a:ext cx="1442874" cy="493762"/>
            </a:xfrm>
            <a:prstGeom prst="trapezoid">
              <a:avLst/>
            </a:prstGeom>
            <a:solidFill>
              <a:srgbClr val="0013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58" name="사다리꼴 57"/>
            <p:cNvSpPr/>
            <p:nvPr/>
          </p:nvSpPr>
          <p:spPr>
            <a:xfrm flipV="1">
              <a:off x="4519580" y="3439968"/>
              <a:ext cx="1442874" cy="218196"/>
            </a:xfrm>
            <a:prstGeom prst="trapezoid">
              <a:avLst/>
            </a:prstGeom>
            <a:solidFill>
              <a:srgbClr val="0011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KoPub돋움체 Light" panose="02020603020101020101" pitchFamily="18" charset="-127"/>
                <a:cs typeface="Arial" panose="020B0604020202020204" pitchFamily="34" charset="0"/>
              </a:endParaRPr>
            </a:p>
          </p:txBody>
        </p:sp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5489" y="2267939"/>
              <a:ext cx="508266" cy="508266"/>
            </a:xfrm>
            <a:prstGeom prst="rect">
              <a:avLst/>
            </a:prstGeom>
          </p:spPr>
        </p:pic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5489" y="1555942"/>
              <a:ext cx="508266" cy="508266"/>
            </a:xfrm>
            <a:prstGeom prst="rect">
              <a:avLst/>
            </a:prstGeom>
          </p:spPr>
        </p:pic>
      </p:grpSp>
      <p:grpSp>
        <p:nvGrpSpPr>
          <p:cNvPr id="29" name="그룹 28"/>
          <p:cNvGrpSpPr/>
          <p:nvPr/>
        </p:nvGrpSpPr>
        <p:grpSpPr>
          <a:xfrm>
            <a:off x="935811" y="547629"/>
            <a:ext cx="7032173" cy="818425"/>
            <a:chOff x="554810" y="547628"/>
            <a:chExt cx="7032173" cy="818425"/>
          </a:xfrm>
        </p:grpSpPr>
        <p:sp>
          <p:nvSpPr>
            <p:cNvPr id="30" name="TextBox 29"/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04 CONTENT OF PROJECT 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2430" y="904388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3</a:t>
              </a:r>
              <a:r>
                <a:rPr lang="en-US" altLang="ko-KR" sz="2400" baseline="300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rd</a:t>
              </a: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 Block : Soccer Academy</a:t>
              </a:r>
              <a:endParaRPr lang="ko-KR" altLang="en-US" sz="10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7315736" y="3068314"/>
            <a:ext cx="1346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Soccer Academy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ea typeface="KoPub돋움체 Light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4" name="Picture 1" descr="C:\Users\CE\Desktop\2x\4x\newArtboard 1d36@4x.png">
            <a:extLst>
              <a:ext uri="{FF2B5EF4-FFF2-40B4-BE49-F238E27FC236}">
                <a16:creationId xmlns:a16="http://schemas.microsoft.com/office/drawing/2014/main" id="{5E056399-743A-4C88-BA66-094778C95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1847" y="3065695"/>
            <a:ext cx="652681" cy="657116"/>
          </a:xfrm>
          <a:prstGeom prst="rect">
            <a:avLst/>
          </a:prstGeom>
          <a:noFill/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DAE25DEE-B5A7-41CE-8279-79C0381FA9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106EB3B-8256-4F87-9C89-A7C0B540A140}"/>
              </a:ext>
            </a:extLst>
          </p:cNvPr>
          <p:cNvSpPr txBox="1"/>
          <p:nvPr/>
        </p:nvSpPr>
        <p:spPr>
          <a:xfrm>
            <a:off x="981075" y="2230422"/>
            <a:ext cx="5658958" cy="1938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rgbClr val="001787"/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Project Specifics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Establishment of alternative school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    - Soccer Academy: Lecture rooms for theorical soccer education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    -Technical institution: machinery, architecture, computer, broadcasting technology 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     (long term project)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    -Music school: music practice rooms equipped with soundproof facilities  etc.</a:t>
            </a:r>
          </a:p>
          <a:p>
            <a:pPr marL="228600" indent="-228600">
              <a:lnSpc>
                <a:spcPct val="150000"/>
              </a:lnSpc>
              <a:buAutoNum type="arabicPeriod" startAt="2"/>
            </a:pPr>
            <a:r>
              <a:rPr lang="en-US" altLang="ko-KR" sz="1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Adobe Fan Heiti Std B" pitchFamily="34" charset="-128"/>
                <a:cs typeface="Arial" panose="020B0604020202020204" pitchFamily="34" charset="0"/>
              </a:rPr>
              <a:t>Establishment of indoor Gym</a:t>
            </a:r>
          </a:p>
        </p:txBody>
      </p:sp>
    </p:spTree>
    <p:extLst>
      <p:ext uri="{BB962C8B-B14F-4D97-AF65-F5344CB8AC3E}">
        <p14:creationId xmlns:p14="http://schemas.microsoft.com/office/powerpoint/2010/main" val="495696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EC48515-77CA-4773-A8A3-D04F38BE7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76"/>
          <a:stretch/>
        </p:blipFill>
        <p:spPr>
          <a:xfrm>
            <a:off x="0" y="5129238"/>
            <a:ext cx="9915246" cy="17287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5F7F49-E070-41F9-94A0-81B93DA09ECA}"/>
              </a:ext>
            </a:extLst>
          </p:cNvPr>
          <p:cNvSpPr txBox="1"/>
          <p:nvPr/>
        </p:nvSpPr>
        <p:spPr>
          <a:xfrm>
            <a:off x="6270340" y="5887215"/>
            <a:ext cx="2923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800" dirty="0">
                <a:solidFill>
                  <a:srgbClr val="FFFFFF"/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05 Project Plan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BE17B8C-1AD2-4FE3-8588-033F4C131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31" y="-14262"/>
            <a:ext cx="9925262" cy="514350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E78ED2C-A7D7-4486-ABA7-C432AC67BCF0}"/>
              </a:ext>
            </a:extLst>
          </p:cNvPr>
          <p:cNvSpPr/>
          <p:nvPr/>
        </p:nvSpPr>
        <p:spPr>
          <a:xfrm>
            <a:off x="6186908" y="4759906"/>
            <a:ext cx="3338093" cy="369332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picture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9904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0C4818C0-F89A-4561-89BA-17C9B22D51EE}"/>
              </a:ext>
            </a:extLst>
          </p:cNvPr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31A6C78-71FF-4851-9D67-38DBCA654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34BEAB8-5884-44F2-9C93-5B86DE2B5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754872"/>
              </p:ext>
            </p:extLst>
          </p:nvPr>
        </p:nvGraphicFramePr>
        <p:xfrm>
          <a:off x="669327" y="1627832"/>
          <a:ext cx="8496763" cy="4783488"/>
        </p:xfrm>
        <a:graphic>
          <a:graphicData uri="http://schemas.openxmlformats.org/drawingml/2006/table">
            <a:tbl>
              <a:tblPr/>
              <a:tblGrid>
                <a:gridCol w="2263955">
                  <a:extLst>
                    <a:ext uri="{9D8B030D-6E8A-4147-A177-3AD203B41FA5}">
                      <a16:colId xmlns:a16="http://schemas.microsoft.com/office/drawing/2014/main" val="1361652703"/>
                    </a:ext>
                  </a:extLst>
                </a:gridCol>
                <a:gridCol w="779101">
                  <a:extLst>
                    <a:ext uri="{9D8B030D-6E8A-4147-A177-3AD203B41FA5}">
                      <a16:colId xmlns:a16="http://schemas.microsoft.com/office/drawing/2014/main" val="1723496723"/>
                    </a:ext>
                  </a:extLst>
                </a:gridCol>
                <a:gridCol w="779101">
                  <a:extLst>
                    <a:ext uri="{9D8B030D-6E8A-4147-A177-3AD203B41FA5}">
                      <a16:colId xmlns:a16="http://schemas.microsoft.com/office/drawing/2014/main" val="3580274979"/>
                    </a:ext>
                  </a:extLst>
                </a:gridCol>
                <a:gridCol w="779101">
                  <a:extLst>
                    <a:ext uri="{9D8B030D-6E8A-4147-A177-3AD203B41FA5}">
                      <a16:colId xmlns:a16="http://schemas.microsoft.com/office/drawing/2014/main" val="3538117719"/>
                    </a:ext>
                  </a:extLst>
                </a:gridCol>
                <a:gridCol w="779101">
                  <a:extLst>
                    <a:ext uri="{9D8B030D-6E8A-4147-A177-3AD203B41FA5}">
                      <a16:colId xmlns:a16="http://schemas.microsoft.com/office/drawing/2014/main" val="11533097"/>
                    </a:ext>
                  </a:extLst>
                </a:gridCol>
                <a:gridCol w="779101">
                  <a:extLst>
                    <a:ext uri="{9D8B030D-6E8A-4147-A177-3AD203B41FA5}">
                      <a16:colId xmlns:a16="http://schemas.microsoft.com/office/drawing/2014/main" val="40313405"/>
                    </a:ext>
                  </a:extLst>
                </a:gridCol>
                <a:gridCol w="779101">
                  <a:extLst>
                    <a:ext uri="{9D8B030D-6E8A-4147-A177-3AD203B41FA5}">
                      <a16:colId xmlns:a16="http://schemas.microsoft.com/office/drawing/2014/main" val="168873477"/>
                    </a:ext>
                  </a:extLst>
                </a:gridCol>
                <a:gridCol w="779101">
                  <a:extLst>
                    <a:ext uri="{9D8B030D-6E8A-4147-A177-3AD203B41FA5}">
                      <a16:colId xmlns:a16="http://schemas.microsoft.com/office/drawing/2014/main" val="307050416"/>
                    </a:ext>
                  </a:extLst>
                </a:gridCol>
                <a:gridCol w="779101">
                  <a:extLst>
                    <a:ext uri="{9D8B030D-6E8A-4147-A177-3AD203B41FA5}">
                      <a16:colId xmlns:a16="http://schemas.microsoft.com/office/drawing/2014/main" val="753592905"/>
                    </a:ext>
                  </a:extLst>
                </a:gridCol>
              </a:tblGrid>
              <a:tr h="360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Plan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489462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311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Execution plan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Establishment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47106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Find a location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439455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Construction design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688299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Selection of construction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Company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2499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Construction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77141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Dispatch </a:t>
                      </a:r>
                      <a:r>
                        <a:rPr lang="en-US" altLang="ko-KR" sz="1200" b="0" kern="0" spc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Superviser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 of Project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875265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Training Staff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51657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Supply of Materials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857619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67136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Project Completion ceremony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and closure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38796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바탕" panose="02030604000101010101" pitchFamily="18" charset="-127"/>
                          <a:cs typeface="Arial" panose="020B0604020202020204" pitchFamily="34" charset="0"/>
                        </a:rPr>
                        <a:t>Evaluation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969" marR="51969" marT="14368" marB="1436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330779"/>
                  </a:ext>
                </a:extLst>
              </a:tr>
            </a:tbl>
          </a:graphicData>
        </a:graphic>
      </p:graphicFrame>
      <p:grpSp>
        <p:nvGrpSpPr>
          <p:cNvPr id="6" name="그룹 17">
            <a:extLst>
              <a:ext uri="{FF2B5EF4-FFF2-40B4-BE49-F238E27FC236}">
                <a16:creationId xmlns:a16="http://schemas.microsoft.com/office/drawing/2014/main" id="{E29BFC0E-CA71-4BB8-A192-51E20773E4B8}"/>
              </a:ext>
            </a:extLst>
          </p:cNvPr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C863C0-7102-4BE7-A1FB-D7F88C232FA9}"/>
                </a:ext>
              </a:extLst>
            </p:cNvPr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05 PROJECT PLAN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910B20-FF86-42A2-B695-0643DD1B19B4}"/>
                </a:ext>
              </a:extLst>
            </p:cNvPr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Project Plan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7432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935811" y="547629"/>
            <a:ext cx="7024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rgbClr val="000000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rPr>
              <a:t>06 BUDGET LIST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E74188-6938-4861-9264-AC743FCE5194}"/>
              </a:ext>
            </a:extLst>
          </p:cNvPr>
          <p:cNvSpPr txBox="1"/>
          <p:nvPr/>
        </p:nvSpPr>
        <p:spPr>
          <a:xfrm>
            <a:off x="1088211" y="1013540"/>
            <a:ext cx="702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>
                <a:solidFill>
                  <a:srgbClr val="00139E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rPr>
              <a:t>Detailed Plans</a:t>
            </a:r>
          </a:p>
        </p:txBody>
      </p:sp>
      <p:pic>
        <p:nvPicPr>
          <p:cNvPr id="34" name="그림 5">
            <a:extLst>
              <a:ext uri="{FF2B5EF4-FFF2-40B4-BE49-F238E27FC236}">
                <a16:creationId xmlns:a16="http://schemas.microsoft.com/office/drawing/2014/main" id="{55C409D4-813D-4348-8CA5-5791BAA262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76"/>
          <a:stretch/>
        </p:blipFill>
        <p:spPr>
          <a:xfrm>
            <a:off x="-10016" y="5432268"/>
            <a:ext cx="9916016" cy="142573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D648A62-EAEA-4479-AEB1-D9C73B5135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18551" b="12676"/>
          <a:stretch/>
        </p:blipFill>
        <p:spPr>
          <a:xfrm>
            <a:off x="-384" y="1693198"/>
            <a:ext cx="9906000" cy="410670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48182A5-7182-42A6-BCAD-2586C8297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B1013146-4D78-444F-94FC-22BB28828B67}"/>
              </a:ext>
            </a:extLst>
          </p:cNvPr>
          <p:cNvSpPr/>
          <p:nvPr/>
        </p:nvSpPr>
        <p:spPr>
          <a:xfrm>
            <a:off x="6186908" y="5430571"/>
            <a:ext cx="3393972" cy="369332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picture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BF61E3-C5BA-D163-FB5C-A74C7CD67057}"/>
              </a:ext>
            </a:extLst>
          </p:cNvPr>
          <p:cNvSpPr txBox="1"/>
          <p:nvPr/>
        </p:nvSpPr>
        <p:spPr>
          <a:xfrm>
            <a:off x="6270340" y="5887215"/>
            <a:ext cx="2923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800" dirty="0">
                <a:solidFill>
                  <a:srgbClr val="FFFFFF"/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06 Budget list</a:t>
            </a:r>
          </a:p>
        </p:txBody>
      </p:sp>
    </p:spTree>
    <p:extLst>
      <p:ext uri="{BB962C8B-B14F-4D97-AF65-F5344CB8AC3E}">
        <p14:creationId xmlns:p14="http://schemas.microsoft.com/office/powerpoint/2010/main" val="2103550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1024542-A52A-1355-D86F-E0451E3A49D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486946"/>
            <a:ext cx="9906000" cy="5254519"/>
          </a:xfrm>
          <a:prstGeom prst="rect">
            <a:avLst/>
          </a:prstGeom>
        </p:spPr>
      </p:pic>
      <p:sp>
        <p:nvSpPr>
          <p:cNvPr id="8" name="Rectangle 22"/>
          <p:cNvSpPr>
            <a:spLocks noChangeArrowheads="1"/>
          </p:cNvSpPr>
          <p:nvPr/>
        </p:nvSpPr>
        <p:spPr bwMode="gray">
          <a:xfrm>
            <a:off x="690470" y="1637663"/>
            <a:ext cx="844068" cy="2852876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12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endParaRPr lang="en-US" altLang="ko-KR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</a:t>
            </a:r>
            <a:endParaRPr lang="ko-KR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22"/>
          <p:cNvSpPr>
            <a:spLocks noChangeArrowheads="1"/>
          </p:cNvSpPr>
          <p:nvPr/>
        </p:nvSpPr>
        <p:spPr bwMode="gray">
          <a:xfrm>
            <a:off x="690470" y="4614129"/>
            <a:ext cx="838610" cy="1696243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2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0C4818C0-F89A-4561-89BA-17C9B22D51EE}"/>
              </a:ext>
            </a:extLst>
          </p:cNvPr>
          <p:cNvSpPr/>
          <p:nvPr/>
        </p:nvSpPr>
        <p:spPr>
          <a:xfrm>
            <a:off x="381001" y="2"/>
            <a:ext cx="457200" cy="1238249"/>
          </a:xfrm>
          <a:prstGeom prst="rect">
            <a:avLst/>
          </a:prstGeom>
          <a:solidFill>
            <a:srgbClr val="001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31A6C78-71FF-4851-9D67-38DBCA654E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478" y="416674"/>
            <a:ext cx="1217610" cy="274186"/>
          </a:xfrm>
          <a:prstGeom prst="rect">
            <a:avLst/>
          </a:prstGeom>
        </p:spPr>
      </p:pic>
      <p:grpSp>
        <p:nvGrpSpPr>
          <p:cNvPr id="29" name="그룹 17">
            <a:extLst>
              <a:ext uri="{FF2B5EF4-FFF2-40B4-BE49-F238E27FC236}">
                <a16:creationId xmlns:a16="http://schemas.microsoft.com/office/drawing/2014/main" id="{11EA8AB3-53DA-4D76-9EA1-ABC9D31ADBB8}"/>
              </a:ext>
            </a:extLst>
          </p:cNvPr>
          <p:cNvGrpSpPr/>
          <p:nvPr/>
        </p:nvGrpSpPr>
        <p:grpSpPr>
          <a:xfrm>
            <a:off x="923925" y="547629"/>
            <a:ext cx="7036438" cy="800219"/>
            <a:chOff x="542925" y="547628"/>
            <a:chExt cx="7036438" cy="8002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DA7426-1E48-456F-A028-DC2F44D4E190}"/>
                </a:ext>
              </a:extLst>
            </p:cNvPr>
            <p:cNvSpPr txBox="1"/>
            <p:nvPr/>
          </p:nvSpPr>
          <p:spPr>
            <a:xfrm>
              <a:off x="554810" y="547628"/>
              <a:ext cx="7024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06 BUDGET LIST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07EF8A1-AD6C-4E3D-8438-E5C76CBD282C}"/>
                </a:ext>
              </a:extLst>
            </p:cNvPr>
            <p:cNvSpPr txBox="1"/>
            <p:nvPr/>
          </p:nvSpPr>
          <p:spPr>
            <a:xfrm>
              <a:off x="542925" y="886182"/>
              <a:ext cx="7024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ko-KR" sz="2400" dirty="0">
                  <a:solidFill>
                    <a:srgbClr val="001787"/>
                  </a:solidFill>
                  <a:latin typeface="Arial" panose="020B0604020202020204" pitchFamily="34" charset="0"/>
                  <a:ea typeface="Adobe 고딕 Std B" pitchFamily="34" charset="-127"/>
                  <a:cs typeface="Arial" panose="020B0604020202020204" pitchFamily="34" charset="0"/>
                </a:rPr>
                <a:t>Budget List</a:t>
              </a:r>
              <a:endParaRPr lang="ko-KR" altLang="en-US" sz="2400" dirty="0">
                <a:solidFill>
                  <a:srgbClr val="001787"/>
                </a:solidFill>
                <a:latin typeface="Arial" panose="020B0604020202020204" pitchFamily="34" charset="0"/>
                <a:ea typeface="Adobe 고딕 Std B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21" name="AutoShape 6">
            <a:extLst>
              <a:ext uri="{FF2B5EF4-FFF2-40B4-BE49-F238E27FC236}">
                <a16:creationId xmlns:a16="http://schemas.microsoft.com/office/drawing/2014/main" id="{91B97A35-3A49-681F-DCB6-4A8F4C6D9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598" y="1630424"/>
            <a:ext cx="7720461" cy="332661"/>
          </a:xfrm>
          <a:prstGeom prst="roundRect">
            <a:avLst>
              <a:gd name="adj" fmla="val 0"/>
            </a:avLst>
          </a:prstGeom>
          <a:solidFill>
            <a:srgbClr val="386294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altLang="ko-KR" sz="1200" dirty="0">
                <a:solidFill>
                  <a:srgbClr val="FFFFFF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Auditorium 2,600,000 $</a:t>
            </a:r>
            <a:endParaRPr lang="ko-KR" altLang="en-US" sz="1200" dirty="0">
              <a:solidFill>
                <a:srgbClr val="FFFFFF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2" name="AutoShape 6">
            <a:extLst>
              <a:ext uri="{FF2B5EF4-FFF2-40B4-BE49-F238E27FC236}">
                <a16:creationId xmlns:a16="http://schemas.microsoft.com/office/drawing/2014/main" id="{5B64CFA1-C352-C921-4DE1-4BA5EDC20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8938" y="1993363"/>
            <a:ext cx="7706120" cy="2497179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General Lecture Hall with 2,000 seats (USD 1.2Million)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Mind Academy Training Venues (3 venues with 100 seats each / 3 venues with 200 seats 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each - USD 0.33 Million)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Conference Room, Cafeteria, Dining Hall, Offices, Lounge, Video Room, Medical Room,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Broadcast Room (USD 0.33 Million)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Broadcasting Equipment, Training Materials, Vehicles (USD 0.13 Million)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 Parking Lot, Landscape, Security Room, Field (USD 0.17 Million)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 Accommodation for Teachers and Students (USD 0.18 Million)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 Rooms for Professors and Lecture Preparation (USD 70,000)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8. Operation Costs (USD 15,000)</a:t>
            </a:r>
          </a:p>
        </p:txBody>
      </p:sp>
      <p:sp>
        <p:nvSpPr>
          <p:cNvPr id="23" name="AutoShape 6">
            <a:extLst>
              <a:ext uri="{FF2B5EF4-FFF2-40B4-BE49-F238E27FC236}">
                <a16:creationId xmlns:a16="http://schemas.microsoft.com/office/drawing/2014/main" id="{D3883524-44EF-EF8C-EF50-A375DB9A6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598" y="4614130"/>
            <a:ext cx="7720461" cy="332661"/>
          </a:xfrm>
          <a:prstGeom prst="roundRect">
            <a:avLst>
              <a:gd name="adj" fmla="val 0"/>
            </a:avLst>
          </a:prstGeom>
          <a:solidFill>
            <a:srgbClr val="386294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altLang="ko-KR" sz="1200" dirty="0">
                <a:solidFill>
                  <a:srgbClr val="FFFFFF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School 400,000 $</a:t>
            </a:r>
            <a:endParaRPr lang="ko-KR" altLang="en-US" sz="1200" dirty="0">
              <a:solidFill>
                <a:srgbClr val="FFFFFF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6" name="AutoShape 6">
            <a:extLst>
              <a:ext uri="{FF2B5EF4-FFF2-40B4-BE49-F238E27FC236}">
                <a16:creationId xmlns:a16="http://schemas.microsoft.com/office/drawing/2014/main" id="{C889BBF7-5E04-1015-77A0-2F389C984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8938" y="4976934"/>
            <a:ext cx="7706120" cy="1333438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Kindergarten, 300 primary-high school students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Classrooms, Principal’s Room, Teachers’ Room, Administration Office, Science Room, 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Medical Room, Broadcasting Room (USD 0.31 Million)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Field, Playground, Garden (USD 50,000)</a:t>
            </a:r>
          </a:p>
          <a:p>
            <a:pPr marL="369888" lvl="2" indent="0">
              <a:lnSpc>
                <a:spcPct val="120000"/>
              </a:lnSpc>
              <a:defRPr/>
            </a:pPr>
            <a:r>
              <a:rPr lang="en-US" altLang="ko-KR" sz="13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Operation Cost (USD 40,000)</a:t>
            </a:r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BFC905A9-2150-A885-A4B1-1A910C6AF92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90471" y="6433960"/>
            <a:ext cx="842835" cy="307506"/>
          </a:xfrm>
          <a:prstGeom prst="rect">
            <a:avLst/>
          </a:prstGeom>
          <a:solidFill>
            <a:srgbClr val="004686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</a:t>
            </a:r>
            <a:endParaRPr lang="ko-KR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AutoShape 6">
            <a:extLst>
              <a:ext uri="{FF2B5EF4-FFF2-40B4-BE49-F238E27FC236}">
                <a16:creationId xmlns:a16="http://schemas.microsoft.com/office/drawing/2014/main" id="{EF661E09-886E-5451-5828-14F35AC57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1156" y="6433961"/>
            <a:ext cx="7706120" cy="307505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en-US" altLang="ko-KR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3,000,000 $ </a:t>
            </a:r>
            <a:endParaRPr lang="ko-KR" altLang="en-US" b="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0995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6738229-02F3-4259-8C2A-DA4B72609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EC48515-77CA-4773-A8A3-D04F38BE7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76"/>
          <a:stretch/>
        </p:blipFill>
        <p:spPr>
          <a:xfrm>
            <a:off x="371754" y="5381898"/>
            <a:ext cx="9153246" cy="14761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471E2E-1A9A-43A9-816E-9A04D558D105}"/>
              </a:ext>
            </a:extLst>
          </p:cNvPr>
          <p:cNvSpPr txBox="1"/>
          <p:nvPr/>
        </p:nvSpPr>
        <p:spPr>
          <a:xfrm>
            <a:off x="3205291" y="2337006"/>
            <a:ext cx="5421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THANK YOU </a:t>
            </a:r>
            <a:endParaRPr lang="en-GH" sz="40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9E5135-F6F0-4A60-A796-0AC4F47D04EA}"/>
              </a:ext>
            </a:extLst>
          </p:cNvPr>
          <p:cNvSpPr txBox="1"/>
          <p:nvPr/>
        </p:nvSpPr>
        <p:spPr>
          <a:xfrm>
            <a:off x="726348" y="4088673"/>
            <a:ext cx="87986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CONTACT INFO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Adobe Fan Heiti Std B" pitchFamily="34" charset="-128"/>
                <a:ea typeface="Adobe Fan Heiti Std B" pitchFamily="34" charset="-128"/>
              </a:rPr>
              <a:t>Address</a:t>
            </a:r>
            <a:r>
              <a:rPr lang="ko-KR" altLang="en-US" sz="1400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            </a:t>
            </a:r>
            <a:r>
              <a:rPr lang="en-US" sz="1400" dirty="0">
                <a:solidFill>
                  <a:schemeClr val="bg1"/>
                </a:solidFill>
              </a:rPr>
              <a:t>12/CS/12 Tema Community 12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Adobe Fan Heiti Std B" pitchFamily="34" charset="-128"/>
                <a:ea typeface="Adobe Fan Heiti Std B" pitchFamily="34" charset="-128"/>
              </a:rPr>
              <a:t>Tel.</a:t>
            </a:r>
            <a:r>
              <a:rPr lang="ko-KR" altLang="en-US" sz="1400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Adobe Fan Heiti Std B" pitchFamily="34" charset="-128"/>
                <a:ea typeface="Adobe Fan Heiti Std B" pitchFamily="34" charset="-128"/>
              </a:rPr>
              <a:t>                   +233 </a:t>
            </a:r>
            <a:r>
              <a:rPr lang="en-US" altLang="ko-KR" sz="1400">
                <a:solidFill>
                  <a:schemeClr val="bg1"/>
                </a:solidFill>
                <a:latin typeface="Adobe Fan Heiti Std B" pitchFamily="34" charset="-128"/>
                <a:ea typeface="Adobe Fan Heiti Std B" pitchFamily="34" charset="-128"/>
              </a:rPr>
              <a:t>203841853 </a:t>
            </a:r>
            <a:endParaRPr lang="en-US" altLang="ko-KR" sz="1400" dirty="0">
              <a:solidFill>
                <a:schemeClr val="bg1"/>
              </a:solidFill>
              <a:latin typeface="Adobe Fan Heiti Std B" pitchFamily="34" charset="-128"/>
              <a:ea typeface="Adobe Fan Heiti Std B" pitchFamily="34" charset="-128"/>
            </a:endParaRPr>
          </a:p>
          <a:p>
            <a:endParaRPr lang="en-US" altLang="ko-KR" sz="1400" dirty="0">
              <a:solidFill>
                <a:schemeClr val="bg1"/>
              </a:solidFill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Adobe Fan Heiti Std B" pitchFamily="34" charset="-128"/>
                <a:ea typeface="Adobe Fan Heiti Std B" pitchFamily="34" charset="-128"/>
              </a:rPr>
              <a:t>E-mail</a:t>
            </a:r>
            <a:r>
              <a:rPr lang="ko-KR" altLang="en-US" sz="1400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               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iyfhwang@gmail.com</a:t>
            </a:r>
            <a:endParaRPr lang="en-US" altLang="ko-KR" sz="1400" b="1" u="sng" dirty="0">
              <a:solidFill>
                <a:schemeClr val="bg1"/>
              </a:solidFill>
              <a:latin typeface="Adobe Fan Heiti Std B" pitchFamily="34" charset="-128"/>
              <a:ea typeface="+mj-ea"/>
            </a:endParaRPr>
          </a:p>
          <a:p>
            <a:endParaRPr lang="en-US" altLang="ko-KR" sz="1400" dirty="0">
              <a:solidFill>
                <a:schemeClr val="bg1"/>
              </a:solidFill>
              <a:latin typeface="Adobe Fan Heiti Std B" pitchFamily="34" charset="-128"/>
              <a:ea typeface="+mj-ea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Bank Account    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ADB Bank</a:t>
            </a:r>
            <a:br>
              <a:rPr lang="en-US" altLang="ko-KR" sz="1400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</a:br>
            <a:r>
              <a:rPr lang="en-US" altLang="ko-KR" sz="1400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	        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1173040156479201(</a:t>
            </a:r>
            <a:r>
              <a:rPr lang="en-US" altLang="ko-KR" sz="1400" u="sng" dirty="0" err="1">
                <a:solidFill>
                  <a:schemeClr val="bg1"/>
                </a:solidFill>
                <a:latin typeface="Adobe Fan Heiti Std B" pitchFamily="34" charset="-128"/>
              </a:rPr>
              <a:t>Dollor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</a:rPr>
              <a:t>)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 / 1171070151734101(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</a:rPr>
              <a:t>Cedi)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 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</a:rPr>
              <a:t>International Youth Fellowship</a:t>
            </a:r>
            <a:endParaRPr lang="en-US" altLang="ko-KR" sz="1400" dirty="0">
              <a:solidFill>
                <a:schemeClr val="bg1"/>
              </a:solidFill>
              <a:latin typeface="Adobe Fan Heiti Std B" pitchFamily="34" charset="-128"/>
              <a:ea typeface="+mj-ea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	        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Swift : ADNTGHAC / Address : 3</a:t>
            </a:r>
            <a:r>
              <a:rPr lang="en-US" altLang="ko-KR" sz="1400" u="sng" baseline="30000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rd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 Ambassadorial Development Area,  </a:t>
            </a:r>
            <a:r>
              <a:rPr lang="en-US" altLang="ko-KR" sz="1400" u="sng" dirty="0" err="1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Acca</a:t>
            </a:r>
            <a:r>
              <a:rPr lang="en-US" altLang="ko-KR" sz="1400" u="sng" dirty="0">
                <a:solidFill>
                  <a:schemeClr val="bg1"/>
                </a:solidFill>
                <a:latin typeface="Adobe Fan Heiti Std B" pitchFamily="34" charset="-128"/>
                <a:ea typeface="+mj-ea"/>
              </a:rPr>
              <a:t> Ghana </a:t>
            </a:r>
          </a:p>
        </p:txBody>
      </p:sp>
    </p:spTree>
    <p:extLst>
      <p:ext uri="{BB962C8B-B14F-4D97-AF65-F5344CB8AC3E}">
        <p14:creationId xmlns:p14="http://schemas.microsoft.com/office/powerpoint/2010/main" val="971195901"/>
      </p:ext>
    </p:extLst>
  </p:cSld>
  <p:clrMapOvr>
    <a:masterClrMapping/>
  </p:clrMapOvr>
</p:sld>
</file>

<file path=ppt/theme/theme1.xml><?xml version="1.0" encoding="utf-8"?>
<a:theme xmlns:a="http://schemas.openxmlformats.org/drawingml/2006/main" name="테마1">
  <a:themeElements>
    <a:clrScheme name="t065">
      <a:dk1>
        <a:srgbClr val="3A3838"/>
      </a:dk1>
      <a:lt1>
        <a:srgbClr val="FFFFFF"/>
      </a:lt1>
      <a:dk2>
        <a:srgbClr val="5D5B5B"/>
      </a:dk2>
      <a:lt2>
        <a:srgbClr val="F2F2F2"/>
      </a:lt2>
      <a:accent1>
        <a:srgbClr val="ED636D"/>
      </a:accent1>
      <a:accent2>
        <a:srgbClr val="FA7D87"/>
      </a:accent2>
      <a:accent3>
        <a:srgbClr val="F8BAA1"/>
      </a:accent3>
      <a:accent4>
        <a:srgbClr val="1097D0"/>
      </a:accent4>
      <a:accent5>
        <a:srgbClr val="016A96"/>
      </a:accent5>
      <a:accent6>
        <a:srgbClr val="898F8D"/>
      </a:accent6>
      <a:hlink>
        <a:srgbClr val="757070"/>
      </a:hlink>
      <a:folHlink>
        <a:srgbClr val="757070"/>
      </a:folHlink>
    </a:clrScheme>
    <a:fontScheme name="영어한글나눔바른고딕">
      <a:majorFont>
        <a:latin typeface="나눔바른고딕"/>
        <a:ea typeface="나눔바른고딕"/>
        <a:cs typeface=""/>
      </a:majorFont>
      <a:minorFont>
        <a:latin typeface="나눔바른고딕 UltraLight"/>
        <a:ea typeface="나눔바른고딕 UltraLight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테마1" id="{20AEF6A1-2315-4FEA-AF9F-702BEC54C768}" vid="{115F2E92-11BB-4AE6-9EAB-4EBEB605473E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11846</TotalTime>
  <Words>2135</Words>
  <Application>Microsoft Macintosh PowerPoint</Application>
  <PresentationFormat>A4 Paper (210x297 mm)</PresentationFormat>
  <Paragraphs>355</Paragraphs>
  <Slides>27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맑은 고딕</vt:lpstr>
      <vt:lpstr>10X10</vt:lpstr>
      <vt:lpstr>Adobe Fan Heiti Std B</vt:lpstr>
      <vt:lpstr>Arial</vt:lpstr>
      <vt:lpstr>Cambria Math</vt:lpstr>
      <vt:lpstr>Wingdings</vt:lpstr>
      <vt:lpstr>나눔바른고딕</vt:lpstr>
      <vt:lpstr>나눔바른고딕 UltraLight</vt:lpstr>
      <vt:lpstr>제주고딕</vt:lpstr>
      <vt:lpstr>테마1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GMV02</dc:creator>
  <cp:lastModifiedBy>Microsoft Office User</cp:lastModifiedBy>
  <cp:revision>780</cp:revision>
  <cp:lastPrinted>2022-03-16T13:42:01Z</cp:lastPrinted>
  <dcterms:created xsi:type="dcterms:W3CDTF">2015-06-10T01:03:50Z</dcterms:created>
  <dcterms:modified xsi:type="dcterms:W3CDTF">2022-08-24T23:40:02Z</dcterms:modified>
</cp:coreProperties>
</file>